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8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65D312-0D2A-4C08-AFD2-FDED26376AD6}"/>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C3A27984-D7ED-41B5-9B20-1C9018CA9B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123A5F87-8A24-4CF7-91FC-92E8B9C6E522}"/>
              </a:ext>
            </a:extLst>
          </p:cNvPr>
          <p:cNvSpPr>
            <a:spLocks noGrp="1"/>
          </p:cNvSpPr>
          <p:nvPr>
            <p:ph type="dt" sz="half" idx="10"/>
          </p:nvPr>
        </p:nvSpPr>
        <p:spPr/>
        <p:txBody>
          <a:bodyPr/>
          <a:lstStyle/>
          <a:p>
            <a:fld id="{1F8C8681-B527-46E7-A5FC-D1B28DDCAAF6}" type="datetimeFigureOut">
              <a:rPr lang="it-IT" smtClean="0"/>
              <a:t>13/01/2023</a:t>
            </a:fld>
            <a:endParaRPr lang="it-IT"/>
          </a:p>
        </p:txBody>
      </p:sp>
      <p:sp>
        <p:nvSpPr>
          <p:cNvPr id="5" name="Segnaposto piè di pagina 4">
            <a:extLst>
              <a:ext uri="{FF2B5EF4-FFF2-40B4-BE49-F238E27FC236}">
                <a16:creationId xmlns:a16="http://schemas.microsoft.com/office/drawing/2014/main" id="{56C6F48A-C96F-4F30-A15C-2F7CE74DECD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457286A-580E-4E36-AC87-B89A95C44A23}"/>
              </a:ext>
            </a:extLst>
          </p:cNvPr>
          <p:cNvSpPr>
            <a:spLocks noGrp="1"/>
          </p:cNvSpPr>
          <p:nvPr>
            <p:ph type="sldNum" sz="quarter" idx="12"/>
          </p:nvPr>
        </p:nvSpPr>
        <p:spPr/>
        <p:txBody>
          <a:bodyPr/>
          <a:lstStyle/>
          <a:p>
            <a:fld id="{AA1027AC-D0DD-4635-99B2-FD834452CD26}" type="slidenum">
              <a:rPr lang="it-IT" smtClean="0"/>
              <a:t>‹N›</a:t>
            </a:fld>
            <a:endParaRPr lang="it-IT"/>
          </a:p>
        </p:txBody>
      </p:sp>
    </p:spTree>
    <p:extLst>
      <p:ext uri="{BB962C8B-B14F-4D97-AF65-F5344CB8AC3E}">
        <p14:creationId xmlns:p14="http://schemas.microsoft.com/office/powerpoint/2010/main" val="518587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86C6A3-D060-4DDA-9197-C6CE6FDEE878}"/>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6FBF812E-BCB9-402D-B432-F191CCC70036}"/>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AC0AF9B-3898-46A2-BBFB-616967DCA2B3}"/>
              </a:ext>
            </a:extLst>
          </p:cNvPr>
          <p:cNvSpPr>
            <a:spLocks noGrp="1"/>
          </p:cNvSpPr>
          <p:nvPr>
            <p:ph type="dt" sz="half" idx="10"/>
          </p:nvPr>
        </p:nvSpPr>
        <p:spPr/>
        <p:txBody>
          <a:bodyPr/>
          <a:lstStyle/>
          <a:p>
            <a:fld id="{1F8C8681-B527-46E7-A5FC-D1B28DDCAAF6}" type="datetimeFigureOut">
              <a:rPr lang="it-IT" smtClean="0"/>
              <a:t>13/01/2023</a:t>
            </a:fld>
            <a:endParaRPr lang="it-IT"/>
          </a:p>
        </p:txBody>
      </p:sp>
      <p:sp>
        <p:nvSpPr>
          <p:cNvPr id="5" name="Segnaposto piè di pagina 4">
            <a:extLst>
              <a:ext uri="{FF2B5EF4-FFF2-40B4-BE49-F238E27FC236}">
                <a16:creationId xmlns:a16="http://schemas.microsoft.com/office/drawing/2014/main" id="{26BA5DB4-2FB0-4AA6-9BA1-65C6603453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D264FD9-B323-45DB-8083-80416EC86F57}"/>
              </a:ext>
            </a:extLst>
          </p:cNvPr>
          <p:cNvSpPr>
            <a:spLocks noGrp="1"/>
          </p:cNvSpPr>
          <p:nvPr>
            <p:ph type="sldNum" sz="quarter" idx="12"/>
          </p:nvPr>
        </p:nvSpPr>
        <p:spPr/>
        <p:txBody>
          <a:bodyPr/>
          <a:lstStyle/>
          <a:p>
            <a:fld id="{AA1027AC-D0DD-4635-99B2-FD834452CD26}" type="slidenum">
              <a:rPr lang="it-IT" smtClean="0"/>
              <a:t>‹N›</a:t>
            </a:fld>
            <a:endParaRPr lang="it-IT"/>
          </a:p>
        </p:txBody>
      </p:sp>
    </p:spTree>
    <p:extLst>
      <p:ext uri="{BB962C8B-B14F-4D97-AF65-F5344CB8AC3E}">
        <p14:creationId xmlns:p14="http://schemas.microsoft.com/office/powerpoint/2010/main" val="3782001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B5989B1F-E0C6-4160-A367-D1E26C79E126}"/>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D1268749-75A7-4DAE-8D80-5391AA5F3DF7}"/>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08D580D-0419-4EEF-9B65-F83ED673A7A8}"/>
              </a:ext>
            </a:extLst>
          </p:cNvPr>
          <p:cNvSpPr>
            <a:spLocks noGrp="1"/>
          </p:cNvSpPr>
          <p:nvPr>
            <p:ph type="dt" sz="half" idx="10"/>
          </p:nvPr>
        </p:nvSpPr>
        <p:spPr/>
        <p:txBody>
          <a:bodyPr/>
          <a:lstStyle/>
          <a:p>
            <a:fld id="{1F8C8681-B527-46E7-A5FC-D1B28DDCAAF6}" type="datetimeFigureOut">
              <a:rPr lang="it-IT" smtClean="0"/>
              <a:t>13/01/2023</a:t>
            </a:fld>
            <a:endParaRPr lang="it-IT"/>
          </a:p>
        </p:txBody>
      </p:sp>
      <p:sp>
        <p:nvSpPr>
          <p:cNvPr id="5" name="Segnaposto piè di pagina 4">
            <a:extLst>
              <a:ext uri="{FF2B5EF4-FFF2-40B4-BE49-F238E27FC236}">
                <a16:creationId xmlns:a16="http://schemas.microsoft.com/office/drawing/2014/main" id="{6017B700-76AD-4D85-A8C9-85DBEB6FCDE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0961DEA-1C5C-4679-928D-F9B5C7BE52B4}"/>
              </a:ext>
            </a:extLst>
          </p:cNvPr>
          <p:cNvSpPr>
            <a:spLocks noGrp="1"/>
          </p:cNvSpPr>
          <p:nvPr>
            <p:ph type="sldNum" sz="quarter" idx="12"/>
          </p:nvPr>
        </p:nvSpPr>
        <p:spPr/>
        <p:txBody>
          <a:bodyPr/>
          <a:lstStyle/>
          <a:p>
            <a:fld id="{AA1027AC-D0DD-4635-99B2-FD834452CD26}" type="slidenum">
              <a:rPr lang="it-IT" smtClean="0"/>
              <a:t>‹N›</a:t>
            </a:fld>
            <a:endParaRPr lang="it-IT"/>
          </a:p>
        </p:txBody>
      </p:sp>
    </p:spTree>
    <p:extLst>
      <p:ext uri="{BB962C8B-B14F-4D97-AF65-F5344CB8AC3E}">
        <p14:creationId xmlns:p14="http://schemas.microsoft.com/office/powerpoint/2010/main" val="2440783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805EB3-AD4F-4407-91C4-A63063E8A563}"/>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D526AE3-3210-4DDB-84D5-70646AF699B7}"/>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B1B73DD-2644-4F5B-8627-176300E5EE61}"/>
              </a:ext>
            </a:extLst>
          </p:cNvPr>
          <p:cNvSpPr>
            <a:spLocks noGrp="1"/>
          </p:cNvSpPr>
          <p:nvPr>
            <p:ph type="dt" sz="half" idx="10"/>
          </p:nvPr>
        </p:nvSpPr>
        <p:spPr/>
        <p:txBody>
          <a:bodyPr/>
          <a:lstStyle/>
          <a:p>
            <a:fld id="{1F8C8681-B527-46E7-A5FC-D1B28DDCAAF6}" type="datetimeFigureOut">
              <a:rPr lang="it-IT" smtClean="0"/>
              <a:t>13/01/2023</a:t>
            </a:fld>
            <a:endParaRPr lang="it-IT"/>
          </a:p>
        </p:txBody>
      </p:sp>
      <p:sp>
        <p:nvSpPr>
          <p:cNvPr id="5" name="Segnaposto piè di pagina 4">
            <a:extLst>
              <a:ext uri="{FF2B5EF4-FFF2-40B4-BE49-F238E27FC236}">
                <a16:creationId xmlns:a16="http://schemas.microsoft.com/office/drawing/2014/main" id="{A8E336D1-38A7-4906-A359-F61DDF2F39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0F72D25-4576-492B-8E69-E9849F7BDA26}"/>
              </a:ext>
            </a:extLst>
          </p:cNvPr>
          <p:cNvSpPr>
            <a:spLocks noGrp="1"/>
          </p:cNvSpPr>
          <p:nvPr>
            <p:ph type="sldNum" sz="quarter" idx="12"/>
          </p:nvPr>
        </p:nvSpPr>
        <p:spPr/>
        <p:txBody>
          <a:bodyPr/>
          <a:lstStyle/>
          <a:p>
            <a:fld id="{AA1027AC-D0DD-4635-99B2-FD834452CD26}" type="slidenum">
              <a:rPr lang="it-IT" smtClean="0"/>
              <a:t>‹N›</a:t>
            </a:fld>
            <a:endParaRPr lang="it-IT"/>
          </a:p>
        </p:txBody>
      </p:sp>
    </p:spTree>
    <p:extLst>
      <p:ext uri="{BB962C8B-B14F-4D97-AF65-F5344CB8AC3E}">
        <p14:creationId xmlns:p14="http://schemas.microsoft.com/office/powerpoint/2010/main" val="2092468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DF8FA0-8B03-4CF6-AD01-BFFDEBF3D237}"/>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014AC5E8-ADC7-4EEA-AEBE-9E5BCE78C12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F2960A9B-036B-4629-8675-916E9A26AF34}"/>
              </a:ext>
            </a:extLst>
          </p:cNvPr>
          <p:cNvSpPr>
            <a:spLocks noGrp="1"/>
          </p:cNvSpPr>
          <p:nvPr>
            <p:ph type="dt" sz="half" idx="10"/>
          </p:nvPr>
        </p:nvSpPr>
        <p:spPr/>
        <p:txBody>
          <a:bodyPr/>
          <a:lstStyle/>
          <a:p>
            <a:fld id="{1F8C8681-B527-46E7-A5FC-D1B28DDCAAF6}" type="datetimeFigureOut">
              <a:rPr lang="it-IT" smtClean="0"/>
              <a:t>13/01/2023</a:t>
            </a:fld>
            <a:endParaRPr lang="it-IT"/>
          </a:p>
        </p:txBody>
      </p:sp>
      <p:sp>
        <p:nvSpPr>
          <p:cNvPr id="5" name="Segnaposto piè di pagina 4">
            <a:extLst>
              <a:ext uri="{FF2B5EF4-FFF2-40B4-BE49-F238E27FC236}">
                <a16:creationId xmlns:a16="http://schemas.microsoft.com/office/drawing/2014/main" id="{B622E960-56E4-416F-A503-D1F9339AE84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C20FCED-6EC0-4303-9E6C-28E7CB13E414}"/>
              </a:ext>
            </a:extLst>
          </p:cNvPr>
          <p:cNvSpPr>
            <a:spLocks noGrp="1"/>
          </p:cNvSpPr>
          <p:nvPr>
            <p:ph type="sldNum" sz="quarter" idx="12"/>
          </p:nvPr>
        </p:nvSpPr>
        <p:spPr/>
        <p:txBody>
          <a:bodyPr/>
          <a:lstStyle/>
          <a:p>
            <a:fld id="{AA1027AC-D0DD-4635-99B2-FD834452CD26}" type="slidenum">
              <a:rPr lang="it-IT" smtClean="0"/>
              <a:t>‹N›</a:t>
            </a:fld>
            <a:endParaRPr lang="it-IT"/>
          </a:p>
        </p:txBody>
      </p:sp>
    </p:spTree>
    <p:extLst>
      <p:ext uri="{BB962C8B-B14F-4D97-AF65-F5344CB8AC3E}">
        <p14:creationId xmlns:p14="http://schemas.microsoft.com/office/powerpoint/2010/main" val="666605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31FD71-CAD8-44C1-96B8-C16C4CBA80CA}"/>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A38948C-F218-441E-AC4A-BA090576706C}"/>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1320A7D7-D9CB-401D-9B08-7EBB22A37181}"/>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50CE9741-8D79-4490-A1C1-DB707422923F}"/>
              </a:ext>
            </a:extLst>
          </p:cNvPr>
          <p:cNvSpPr>
            <a:spLocks noGrp="1"/>
          </p:cNvSpPr>
          <p:nvPr>
            <p:ph type="dt" sz="half" idx="10"/>
          </p:nvPr>
        </p:nvSpPr>
        <p:spPr/>
        <p:txBody>
          <a:bodyPr/>
          <a:lstStyle/>
          <a:p>
            <a:fld id="{1F8C8681-B527-46E7-A5FC-D1B28DDCAAF6}" type="datetimeFigureOut">
              <a:rPr lang="it-IT" smtClean="0"/>
              <a:t>13/01/2023</a:t>
            </a:fld>
            <a:endParaRPr lang="it-IT"/>
          </a:p>
        </p:txBody>
      </p:sp>
      <p:sp>
        <p:nvSpPr>
          <p:cNvPr id="6" name="Segnaposto piè di pagina 5">
            <a:extLst>
              <a:ext uri="{FF2B5EF4-FFF2-40B4-BE49-F238E27FC236}">
                <a16:creationId xmlns:a16="http://schemas.microsoft.com/office/drawing/2014/main" id="{B7BF12DA-EB2B-411E-8470-19305462C9D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84F2AF9D-71C6-4521-8F4E-CE81879A3D2A}"/>
              </a:ext>
            </a:extLst>
          </p:cNvPr>
          <p:cNvSpPr>
            <a:spLocks noGrp="1"/>
          </p:cNvSpPr>
          <p:nvPr>
            <p:ph type="sldNum" sz="quarter" idx="12"/>
          </p:nvPr>
        </p:nvSpPr>
        <p:spPr/>
        <p:txBody>
          <a:bodyPr/>
          <a:lstStyle/>
          <a:p>
            <a:fld id="{AA1027AC-D0DD-4635-99B2-FD834452CD26}" type="slidenum">
              <a:rPr lang="it-IT" smtClean="0"/>
              <a:t>‹N›</a:t>
            </a:fld>
            <a:endParaRPr lang="it-IT"/>
          </a:p>
        </p:txBody>
      </p:sp>
    </p:spTree>
    <p:extLst>
      <p:ext uri="{BB962C8B-B14F-4D97-AF65-F5344CB8AC3E}">
        <p14:creationId xmlns:p14="http://schemas.microsoft.com/office/powerpoint/2010/main" val="3117086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D78CDA6-8BDF-4192-B259-9BC2CCE440CA}"/>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F16AA4D-CD31-4DE8-98F5-C3FF3BD55DE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EA6BB573-AC55-4FB4-9CFC-833D71E51636}"/>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027ED7CC-72AC-45E1-825B-992467ADBE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4E9A3F7A-0E11-4277-B03F-EAB603B08E81}"/>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98E208C-9FC8-41D3-A650-4C3475CE20B8}"/>
              </a:ext>
            </a:extLst>
          </p:cNvPr>
          <p:cNvSpPr>
            <a:spLocks noGrp="1"/>
          </p:cNvSpPr>
          <p:nvPr>
            <p:ph type="dt" sz="half" idx="10"/>
          </p:nvPr>
        </p:nvSpPr>
        <p:spPr/>
        <p:txBody>
          <a:bodyPr/>
          <a:lstStyle/>
          <a:p>
            <a:fld id="{1F8C8681-B527-46E7-A5FC-D1B28DDCAAF6}" type="datetimeFigureOut">
              <a:rPr lang="it-IT" smtClean="0"/>
              <a:t>13/01/2023</a:t>
            </a:fld>
            <a:endParaRPr lang="it-IT"/>
          </a:p>
        </p:txBody>
      </p:sp>
      <p:sp>
        <p:nvSpPr>
          <p:cNvPr id="8" name="Segnaposto piè di pagina 7">
            <a:extLst>
              <a:ext uri="{FF2B5EF4-FFF2-40B4-BE49-F238E27FC236}">
                <a16:creationId xmlns:a16="http://schemas.microsoft.com/office/drawing/2014/main" id="{28F35E6B-FB85-43EC-B441-A077DBF26BFA}"/>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90C45373-105C-4834-B3EA-68AF94C5CBC0}"/>
              </a:ext>
            </a:extLst>
          </p:cNvPr>
          <p:cNvSpPr>
            <a:spLocks noGrp="1"/>
          </p:cNvSpPr>
          <p:nvPr>
            <p:ph type="sldNum" sz="quarter" idx="12"/>
          </p:nvPr>
        </p:nvSpPr>
        <p:spPr/>
        <p:txBody>
          <a:bodyPr/>
          <a:lstStyle/>
          <a:p>
            <a:fld id="{AA1027AC-D0DD-4635-99B2-FD834452CD26}" type="slidenum">
              <a:rPr lang="it-IT" smtClean="0"/>
              <a:t>‹N›</a:t>
            </a:fld>
            <a:endParaRPr lang="it-IT"/>
          </a:p>
        </p:txBody>
      </p:sp>
    </p:spTree>
    <p:extLst>
      <p:ext uri="{BB962C8B-B14F-4D97-AF65-F5344CB8AC3E}">
        <p14:creationId xmlns:p14="http://schemas.microsoft.com/office/powerpoint/2010/main" val="426241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A8DD931-5B9D-4FE3-812F-68A3D34CD666}"/>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48296A60-5F91-4706-9A5D-C651EB574520}"/>
              </a:ext>
            </a:extLst>
          </p:cNvPr>
          <p:cNvSpPr>
            <a:spLocks noGrp="1"/>
          </p:cNvSpPr>
          <p:nvPr>
            <p:ph type="dt" sz="half" idx="10"/>
          </p:nvPr>
        </p:nvSpPr>
        <p:spPr/>
        <p:txBody>
          <a:bodyPr/>
          <a:lstStyle/>
          <a:p>
            <a:fld id="{1F8C8681-B527-46E7-A5FC-D1B28DDCAAF6}" type="datetimeFigureOut">
              <a:rPr lang="it-IT" smtClean="0"/>
              <a:t>13/01/2023</a:t>
            </a:fld>
            <a:endParaRPr lang="it-IT"/>
          </a:p>
        </p:txBody>
      </p:sp>
      <p:sp>
        <p:nvSpPr>
          <p:cNvPr id="4" name="Segnaposto piè di pagina 3">
            <a:extLst>
              <a:ext uri="{FF2B5EF4-FFF2-40B4-BE49-F238E27FC236}">
                <a16:creationId xmlns:a16="http://schemas.microsoft.com/office/drawing/2014/main" id="{D4F02850-CD95-4053-A519-0FF37C46673B}"/>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B9D4C21F-D68A-49D9-96B0-FDFE8EB282FB}"/>
              </a:ext>
            </a:extLst>
          </p:cNvPr>
          <p:cNvSpPr>
            <a:spLocks noGrp="1"/>
          </p:cNvSpPr>
          <p:nvPr>
            <p:ph type="sldNum" sz="quarter" idx="12"/>
          </p:nvPr>
        </p:nvSpPr>
        <p:spPr/>
        <p:txBody>
          <a:bodyPr/>
          <a:lstStyle/>
          <a:p>
            <a:fld id="{AA1027AC-D0DD-4635-99B2-FD834452CD26}" type="slidenum">
              <a:rPr lang="it-IT" smtClean="0"/>
              <a:t>‹N›</a:t>
            </a:fld>
            <a:endParaRPr lang="it-IT"/>
          </a:p>
        </p:txBody>
      </p:sp>
    </p:spTree>
    <p:extLst>
      <p:ext uri="{BB962C8B-B14F-4D97-AF65-F5344CB8AC3E}">
        <p14:creationId xmlns:p14="http://schemas.microsoft.com/office/powerpoint/2010/main" val="3546859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0EC0AC64-ED45-4CAD-9B04-E85B0E7FF24E}"/>
              </a:ext>
            </a:extLst>
          </p:cNvPr>
          <p:cNvSpPr>
            <a:spLocks noGrp="1"/>
          </p:cNvSpPr>
          <p:nvPr>
            <p:ph type="dt" sz="half" idx="10"/>
          </p:nvPr>
        </p:nvSpPr>
        <p:spPr/>
        <p:txBody>
          <a:bodyPr/>
          <a:lstStyle/>
          <a:p>
            <a:fld id="{1F8C8681-B527-46E7-A5FC-D1B28DDCAAF6}" type="datetimeFigureOut">
              <a:rPr lang="it-IT" smtClean="0"/>
              <a:t>13/01/2023</a:t>
            </a:fld>
            <a:endParaRPr lang="it-IT"/>
          </a:p>
        </p:txBody>
      </p:sp>
      <p:sp>
        <p:nvSpPr>
          <p:cNvPr id="3" name="Segnaposto piè di pagina 2">
            <a:extLst>
              <a:ext uri="{FF2B5EF4-FFF2-40B4-BE49-F238E27FC236}">
                <a16:creationId xmlns:a16="http://schemas.microsoft.com/office/drawing/2014/main" id="{D5FA4912-5E5E-43F3-A2E5-F8481B8FF793}"/>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6F6921CB-1480-442F-BC50-66A8E0269706}"/>
              </a:ext>
            </a:extLst>
          </p:cNvPr>
          <p:cNvSpPr>
            <a:spLocks noGrp="1"/>
          </p:cNvSpPr>
          <p:nvPr>
            <p:ph type="sldNum" sz="quarter" idx="12"/>
          </p:nvPr>
        </p:nvSpPr>
        <p:spPr/>
        <p:txBody>
          <a:bodyPr/>
          <a:lstStyle/>
          <a:p>
            <a:fld id="{AA1027AC-D0DD-4635-99B2-FD834452CD26}" type="slidenum">
              <a:rPr lang="it-IT" smtClean="0"/>
              <a:t>‹N›</a:t>
            </a:fld>
            <a:endParaRPr lang="it-IT"/>
          </a:p>
        </p:txBody>
      </p:sp>
    </p:spTree>
    <p:extLst>
      <p:ext uri="{BB962C8B-B14F-4D97-AF65-F5344CB8AC3E}">
        <p14:creationId xmlns:p14="http://schemas.microsoft.com/office/powerpoint/2010/main" val="2076127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25AE65-3EC0-4C60-94D5-E445C077D21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4BD773F-92BC-46DA-9DDC-B45632960E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6DBDB13A-CA00-4461-8395-6AAE98F1B5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B0513C02-9D2F-4529-8AC9-DFBABE2502CE}"/>
              </a:ext>
            </a:extLst>
          </p:cNvPr>
          <p:cNvSpPr>
            <a:spLocks noGrp="1"/>
          </p:cNvSpPr>
          <p:nvPr>
            <p:ph type="dt" sz="half" idx="10"/>
          </p:nvPr>
        </p:nvSpPr>
        <p:spPr/>
        <p:txBody>
          <a:bodyPr/>
          <a:lstStyle/>
          <a:p>
            <a:fld id="{1F8C8681-B527-46E7-A5FC-D1B28DDCAAF6}" type="datetimeFigureOut">
              <a:rPr lang="it-IT" smtClean="0"/>
              <a:t>13/01/2023</a:t>
            </a:fld>
            <a:endParaRPr lang="it-IT"/>
          </a:p>
        </p:txBody>
      </p:sp>
      <p:sp>
        <p:nvSpPr>
          <p:cNvPr id="6" name="Segnaposto piè di pagina 5">
            <a:extLst>
              <a:ext uri="{FF2B5EF4-FFF2-40B4-BE49-F238E27FC236}">
                <a16:creationId xmlns:a16="http://schemas.microsoft.com/office/drawing/2014/main" id="{61CDB8AF-B700-4925-9CD7-70E38494807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81F6563-C602-4AEF-BA78-8AE856755842}"/>
              </a:ext>
            </a:extLst>
          </p:cNvPr>
          <p:cNvSpPr>
            <a:spLocks noGrp="1"/>
          </p:cNvSpPr>
          <p:nvPr>
            <p:ph type="sldNum" sz="quarter" idx="12"/>
          </p:nvPr>
        </p:nvSpPr>
        <p:spPr/>
        <p:txBody>
          <a:bodyPr/>
          <a:lstStyle/>
          <a:p>
            <a:fld id="{AA1027AC-D0DD-4635-99B2-FD834452CD26}" type="slidenum">
              <a:rPr lang="it-IT" smtClean="0"/>
              <a:t>‹N›</a:t>
            </a:fld>
            <a:endParaRPr lang="it-IT"/>
          </a:p>
        </p:txBody>
      </p:sp>
    </p:spTree>
    <p:extLst>
      <p:ext uri="{BB962C8B-B14F-4D97-AF65-F5344CB8AC3E}">
        <p14:creationId xmlns:p14="http://schemas.microsoft.com/office/powerpoint/2010/main" val="1723748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E68DA9-BF11-4BF6-9B95-3BB7EA5A729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20D35D8-F299-4B66-AABC-5B4F4C0FEF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121DEA2E-B59F-4DF3-98E4-5F60205BC7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DCC6F9ED-4722-4CE9-8A65-DC152F266ABC}"/>
              </a:ext>
            </a:extLst>
          </p:cNvPr>
          <p:cNvSpPr>
            <a:spLocks noGrp="1"/>
          </p:cNvSpPr>
          <p:nvPr>
            <p:ph type="dt" sz="half" idx="10"/>
          </p:nvPr>
        </p:nvSpPr>
        <p:spPr/>
        <p:txBody>
          <a:bodyPr/>
          <a:lstStyle/>
          <a:p>
            <a:fld id="{1F8C8681-B527-46E7-A5FC-D1B28DDCAAF6}" type="datetimeFigureOut">
              <a:rPr lang="it-IT" smtClean="0"/>
              <a:t>13/01/2023</a:t>
            </a:fld>
            <a:endParaRPr lang="it-IT"/>
          </a:p>
        </p:txBody>
      </p:sp>
      <p:sp>
        <p:nvSpPr>
          <p:cNvPr id="6" name="Segnaposto piè di pagina 5">
            <a:extLst>
              <a:ext uri="{FF2B5EF4-FFF2-40B4-BE49-F238E27FC236}">
                <a16:creationId xmlns:a16="http://schemas.microsoft.com/office/drawing/2014/main" id="{F0057CD4-5B6B-403D-83BF-6F411D7163CA}"/>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D45314A-5AF1-4911-B6A4-7B210A8E1249}"/>
              </a:ext>
            </a:extLst>
          </p:cNvPr>
          <p:cNvSpPr>
            <a:spLocks noGrp="1"/>
          </p:cNvSpPr>
          <p:nvPr>
            <p:ph type="sldNum" sz="quarter" idx="12"/>
          </p:nvPr>
        </p:nvSpPr>
        <p:spPr/>
        <p:txBody>
          <a:bodyPr/>
          <a:lstStyle/>
          <a:p>
            <a:fld id="{AA1027AC-D0DD-4635-99B2-FD834452CD26}" type="slidenum">
              <a:rPr lang="it-IT" smtClean="0"/>
              <a:t>‹N›</a:t>
            </a:fld>
            <a:endParaRPr lang="it-IT"/>
          </a:p>
        </p:txBody>
      </p:sp>
    </p:spTree>
    <p:extLst>
      <p:ext uri="{BB962C8B-B14F-4D97-AF65-F5344CB8AC3E}">
        <p14:creationId xmlns:p14="http://schemas.microsoft.com/office/powerpoint/2010/main" val="2321341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6C99B875-FB3A-46E3-8B38-9FFA92D1072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8ACDAB9-2DC6-4EA4-993F-6DCE7E02C5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F11B25F-F56D-4E2F-8AB9-06E990BC70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8C8681-B527-46E7-A5FC-D1B28DDCAAF6}" type="datetimeFigureOut">
              <a:rPr lang="it-IT" smtClean="0"/>
              <a:t>13/01/2023</a:t>
            </a:fld>
            <a:endParaRPr lang="it-IT"/>
          </a:p>
        </p:txBody>
      </p:sp>
      <p:sp>
        <p:nvSpPr>
          <p:cNvPr id="5" name="Segnaposto piè di pagina 4">
            <a:extLst>
              <a:ext uri="{FF2B5EF4-FFF2-40B4-BE49-F238E27FC236}">
                <a16:creationId xmlns:a16="http://schemas.microsoft.com/office/drawing/2014/main" id="{08DC6295-B58F-4738-A2CE-65E6D8E641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25B5CA67-713C-4608-AE21-82EA7D4C61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1027AC-D0DD-4635-99B2-FD834452CD26}" type="slidenum">
              <a:rPr lang="it-IT" smtClean="0"/>
              <a:t>‹N›</a:t>
            </a:fld>
            <a:endParaRPr lang="it-IT"/>
          </a:p>
        </p:txBody>
      </p:sp>
    </p:spTree>
    <p:extLst>
      <p:ext uri="{BB962C8B-B14F-4D97-AF65-F5344CB8AC3E}">
        <p14:creationId xmlns:p14="http://schemas.microsoft.com/office/powerpoint/2010/main" val="7965532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2F0EFD37-9CDA-40CE-B46D-33EFBDA40F99}"/>
              </a:ext>
            </a:extLst>
          </p:cNvPr>
          <p:cNvSpPr/>
          <p:nvPr/>
        </p:nvSpPr>
        <p:spPr>
          <a:xfrm>
            <a:off x="3157122" y="2967335"/>
            <a:ext cx="5877763" cy="923330"/>
          </a:xfrm>
          <a:prstGeom prst="rect">
            <a:avLst/>
          </a:prstGeom>
          <a:noFill/>
        </p:spPr>
        <p:txBody>
          <a:bodyPr wrap="none" lIns="91440" tIns="45720" rIns="91440" bIns="45720">
            <a:spAutoFit/>
          </a:bodyPr>
          <a:lstStyle/>
          <a:p>
            <a:pPr algn="ctr"/>
            <a:r>
              <a:rPr lang="it-IT" sz="5400" b="1" cap="none" spc="0" dirty="0">
                <a:ln w="22225">
                  <a:solidFill>
                    <a:schemeClr val="accent2"/>
                  </a:solidFill>
                  <a:prstDash val="solid"/>
                </a:ln>
                <a:solidFill>
                  <a:schemeClr val="accent2">
                    <a:lumMod val="40000"/>
                    <a:lumOff val="60000"/>
                  </a:schemeClr>
                </a:solidFill>
                <a:effectLst/>
              </a:rPr>
              <a:t>THE PASSIVE FORM </a:t>
            </a:r>
          </a:p>
        </p:txBody>
      </p:sp>
    </p:spTree>
    <p:extLst>
      <p:ext uri="{BB962C8B-B14F-4D97-AF65-F5344CB8AC3E}">
        <p14:creationId xmlns:p14="http://schemas.microsoft.com/office/powerpoint/2010/main" val="2696977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EC8BAB03-5910-41E8-964E-DF2216040694}"/>
              </a:ext>
            </a:extLst>
          </p:cNvPr>
          <p:cNvPicPr>
            <a:picLocks noChangeAspect="1"/>
          </p:cNvPicPr>
          <p:nvPr/>
        </p:nvPicPr>
        <p:blipFill>
          <a:blip r:embed="rId2"/>
          <a:stretch>
            <a:fillRect/>
          </a:stretch>
        </p:blipFill>
        <p:spPr>
          <a:xfrm>
            <a:off x="2409825" y="666750"/>
            <a:ext cx="7372350" cy="5524500"/>
          </a:xfrm>
          <a:prstGeom prst="rect">
            <a:avLst/>
          </a:prstGeom>
        </p:spPr>
      </p:pic>
    </p:spTree>
    <p:extLst>
      <p:ext uri="{BB962C8B-B14F-4D97-AF65-F5344CB8AC3E}">
        <p14:creationId xmlns:p14="http://schemas.microsoft.com/office/powerpoint/2010/main" val="1110930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BBA49C5B-0E97-4FE3-B303-CB6BD4A62052}"/>
              </a:ext>
            </a:extLst>
          </p:cNvPr>
          <p:cNvSpPr/>
          <p:nvPr/>
        </p:nvSpPr>
        <p:spPr>
          <a:xfrm>
            <a:off x="1214438" y="1174700"/>
            <a:ext cx="9215437" cy="3785652"/>
          </a:xfrm>
          <a:prstGeom prst="rect">
            <a:avLst/>
          </a:prstGeom>
        </p:spPr>
        <p:txBody>
          <a:bodyPr wrap="square">
            <a:spAutoFit/>
          </a:bodyPr>
          <a:lstStyle/>
          <a:p>
            <a:r>
              <a:rPr lang="en-US" sz="2400" dirty="0"/>
              <a:t>BY OR WITH? In the passive voice, we use: </a:t>
            </a:r>
          </a:p>
          <a:p>
            <a:endParaRPr lang="en-US" sz="2400" dirty="0"/>
          </a:p>
          <a:p>
            <a:r>
              <a:rPr lang="en-US" sz="2400" dirty="0"/>
              <a:t>-) </a:t>
            </a:r>
            <a:r>
              <a:rPr lang="en-US" sz="2400" b="1" dirty="0"/>
              <a:t>by with the agent to refer to by whom the action is being done. </a:t>
            </a:r>
          </a:p>
          <a:p>
            <a:r>
              <a:rPr lang="en-US" sz="2400" dirty="0"/>
              <a:t>Ex: </a:t>
            </a:r>
            <a:r>
              <a:rPr lang="en-US" sz="2400" dirty="0">
                <a:solidFill>
                  <a:srgbClr val="FF0000"/>
                </a:solidFill>
              </a:rPr>
              <a:t>The door was opened by </a:t>
            </a:r>
            <a:r>
              <a:rPr lang="en-US" sz="2400" dirty="0" err="1">
                <a:solidFill>
                  <a:srgbClr val="FF0000"/>
                </a:solidFill>
              </a:rPr>
              <a:t>Mr</a:t>
            </a:r>
            <a:r>
              <a:rPr lang="en-US" sz="2400" dirty="0">
                <a:solidFill>
                  <a:srgbClr val="FF0000"/>
                </a:solidFill>
              </a:rPr>
              <a:t> Black. </a:t>
            </a:r>
            <a:r>
              <a:rPr lang="en-US" sz="2400" dirty="0"/>
              <a:t>(</a:t>
            </a:r>
            <a:r>
              <a:rPr lang="en-US" sz="2400" dirty="0" err="1"/>
              <a:t>Mr</a:t>
            </a:r>
            <a:r>
              <a:rPr lang="en-US" sz="2400" dirty="0"/>
              <a:t> </a:t>
            </a:r>
            <a:r>
              <a:rPr lang="en-US" sz="2400" dirty="0" err="1"/>
              <a:t>Blak</a:t>
            </a:r>
            <a:r>
              <a:rPr lang="en-US" sz="2400" dirty="0"/>
              <a:t> = agent) </a:t>
            </a:r>
          </a:p>
          <a:p>
            <a:endParaRPr lang="en-US" sz="2400" dirty="0"/>
          </a:p>
          <a:p>
            <a:r>
              <a:rPr lang="en-US" sz="2400" dirty="0"/>
              <a:t>-) </a:t>
            </a:r>
            <a:r>
              <a:rPr lang="en-US" sz="2400" b="1" dirty="0"/>
              <a:t>with to refer to the instrument, object or material that was used for something to be done. </a:t>
            </a:r>
          </a:p>
          <a:p>
            <a:r>
              <a:rPr lang="en-US" sz="2400" dirty="0">
                <a:solidFill>
                  <a:srgbClr val="FF0000"/>
                </a:solidFill>
              </a:rPr>
              <a:t>Ex: The door was opened with a key</a:t>
            </a:r>
            <a:r>
              <a:rPr lang="en-US" sz="2400" dirty="0"/>
              <a:t>. (a key = the object that was used) </a:t>
            </a:r>
          </a:p>
          <a:p>
            <a:r>
              <a:rPr lang="en-US" sz="2400" dirty="0"/>
              <a:t>The </a:t>
            </a:r>
            <a:r>
              <a:rPr lang="en-US" sz="2400" i="1" dirty="0" err="1"/>
              <a:t>omelette</a:t>
            </a:r>
            <a:r>
              <a:rPr lang="en-US" sz="2400" dirty="0"/>
              <a:t> was made with eggs, cheese and peppers. (eggs, cheese and peppers = </a:t>
            </a:r>
            <a:r>
              <a:rPr lang="en-US" sz="2400" b="1" dirty="0"/>
              <a:t>the material that was used</a:t>
            </a:r>
            <a:r>
              <a:rPr lang="en-US" sz="2400" dirty="0"/>
              <a:t>) </a:t>
            </a:r>
            <a:endParaRPr lang="it-IT" sz="2400" dirty="0"/>
          </a:p>
        </p:txBody>
      </p:sp>
    </p:spTree>
    <p:extLst>
      <p:ext uri="{BB962C8B-B14F-4D97-AF65-F5344CB8AC3E}">
        <p14:creationId xmlns:p14="http://schemas.microsoft.com/office/powerpoint/2010/main" val="1635180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A0C22838-18C4-4144-9EB1-BB77B9C42EEF}"/>
              </a:ext>
            </a:extLst>
          </p:cNvPr>
          <p:cNvSpPr/>
          <p:nvPr/>
        </p:nvSpPr>
        <p:spPr>
          <a:xfrm>
            <a:off x="385763" y="751344"/>
            <a:ext cx="11501437" cy="5293757"/>
          </a:xfrm>
          <a:prstGeom prst="rect">
            <a:avLst/>
          </a:prstGeom>
        </p:spPr>
        <p:txBody>
          <a:bodyPr wrap="square">
            <a:spAutoFit/>
          </a:bodyPr>
          <a:lstStyle/>
          <a:p>
            <a:r>
              <a:rPr lang="en-US" sz="2000" dirty="0"/>
              <a:t>DOUBLE OBJECT VERBS</a:t>
            </a:r>
          </a:p>
          <a:p>
            <a:r>
              <a:rPr lang="en-US" sz="2000" dirty="0"/>
              <a:t>When we have verbs that take two objects like, for example, give somebody something, we can convert</a:t>
            </a:r>
          </a:p>
          <a:p>
            <a:r>
              <a:rPr lang="en-US" sz="2000" dirty="0"/>
              <a:t>the active sentence into a passive one in two ways:</a:t>
            </a:r>
          </a:p>
          <a:p>
            <a:endParaRPr lang="en-US" sz="2000" dirty="0"/>
          </a:p>
          <a:p>
            <a:r>
              <a:rPr lang="en-US" sz="2000" dirty="0"/>
              <a:t>a. by making the indirect (animate) object the subject of the passive voice sentence, which is also the</a:t>
            </a:r>
          </a:p>
          <a:p>
            <a:r>
              <a:rPr lang="en-US" sz="2000" dirty="0"/>
              <a:t>way that we usually prefer.</a:t>
            </a:r>
          </a:p>
          <a:p>
            <a:endParaRPr lang="en-US" sz="2000" dirty="0"/>
          </a:p>
          <a:p>
            <a:r>
              <a:rPr lang="en-US" sz="2000" dirty="0"/>
              <a:t>b. By making the direct (inanimate) object the subject of the passive voice.</a:t>
            </a:r>
          </a:p>
          <a:p>
            <a:endParaRPr lang="en-US" dirty="0"/>
          </a:p>
          <a:p>
            <a:r>
              <a:rPr lang="en-US" sz="2000" dirty="0"/>
              <a:t>EX: Rick gave me (indirect object) this book (direct object).</a:t>
            </a:r>
          </a:p>
          <a:p>
            <a:r>
              <a:rPr lang="en-US" sz="2000" dirty="0">
                <a:solidFill>
                  <a:srgbClr val="FF0000"/>
                </a:solidFill>
              </a:rPr>
              <a:t>I was given this book by Rick.</a:t>
            </a:r>
          </a:p>
          <a:p>
            <a:r>
              <a:rPr lang="en-US" sz="2000" dirty="0">
                <a:solidFill>
                  <a:srgbClr val="FF0000"/>
                </a:solidFill>
              </a:rPr>
              <a:t>This book was given to me by Rick.</a:t>
            </a:r>
          </a:p>
          <a:p>
            <a:endParaRPr lang="en-US" sz="2000" dirty="0"/>
          </a:p>
          <a:p>
            <a:r>
              <a:rPr lang="en-US" sz="2000" dirty="0"/>
              <a:t>Some of the verbs that take two objects are: </a:t>
            </a:r>
            <a:r>
              <a:rPr lang="en-US" sz="2000" b="1" dirty="0"/>
              <a:t>give, tell, send, show, bring, write, offer, pay, etc</a:t>
            </a:r>
            <a:r>
              <a:rPr lang="en-US" sz="2000" dirty="0"/>
              <a:t>.</a:t>
            </a:r>
          </a:p>
          <a:p>
            <a:r>
              <a:rPr lang="en-US" sz="2000" dirty="0"/>
              <a:t>When the indirect object is alone after the verb in the passive voice sentence, it needs the preposition to.</a:t>
            </a:r>
          </a:p>
          <a:p>
            <a:r>
              <a:rPr lang="en-US" sz="2000" dirty="0"/>
              <a:t>If the indirect object of the active voice sentence is a personal pronoun it has to be changed into a subject</a:t>
            </a:r>
          </a:p>
          <a:p>
            <a:r>
              <a:rPr lang="en-US" sz="2000" dirty="0"/>
              <a:t>pronoun to be the subject of the passive voice sentence.</a:t>
            </a:r>
            <a:endParaRPr lang="it-IT" sz="2000" dirty="0"/>
          </a:p>
        </p:txBody>
      </p:sp>
    </p:spTree>
    <p:extLst>
      <p:ext uri="{BB962C8B-B14F-4D97-AF65-F5344CB8AC3E}">
        <p14:creationId xmlns:p14="http://schemas.microsoft.com/office/powerpoint/2010/main" val="24812037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D6B8C9A6-7C47-4873-AFA1-18177A622D0E}"/>
              </a:ext>
            </a:extLst>
          </p:cNvPr>
          <p:cNvSpPr/>
          <p:nvPr/>
        </p:nvSpPr>
        <p:spPr>
          <a:xfrm>
            <a:off x="2405062" y="549890"/>
            <a:ext cx="8353425" cy="5816977"/>
          </a:xfrm>
          <a:prstGeom prst="rect">
            <a:avLst/>
          </a:prstGeom>
        </p:spPr>
        <p:txBody>
          <a:bodyPr wrap="square">
            <a:spAutoFit/>
          </a:bodyPr>
          <a:lstStyle/>
          <a:p>
            <a:r>
              <a:rPr lang="en-US" sz="2000" dirty="0"/>
              <a:t>1. Complete the sentences with the correct passive form of the verbs in brackets. Use the Present</a:t>
            </a:r>
          </a:p>
          <a:p>
            <a:r>
              <a:rPr lang="en-US" sz="2000" dirty="0"/>
              <a:t>Simple.</a:t>
            </a:r>
          </a:p>
          <a:p>
            <a:endParaRPr lang="en-US" sz="2000" dirty="0"/>
          </a:p>
          <a:p>
            <a:r>
              <a:rPr lang="en-US" sz="2000" dirty="0"/>
              <a:t>a. English ____________________ (speak) in many countries.</a:t>
            </a:r>
          </a:p>
          <a:p>
            <a:r>
              <a:rPr lang="en-US" sz="2000" dirty="0"/>
              <a:t>b. The post ______________________ (deliver) at about 7 o’clock every morning.</a:t>
            </a:r>
          </a:p>
          <a:p>
            <a:r>
              <a:rPr lang="en-US" sz="2000" dirty="0"/>
              <a:t>c. ______________________________ (the building/use) any more?</a:t>
            </a:r>
          </a:p>
          <a:p>
            <a:r>
              <a:rPr lang="en-US" sz="2000" dirty="0"/>
              <a:t>d. How often ______________________________ (the Olympic Games(hold)?</a:t>
            </a:r>
          </a:p>
          <a:p>
            <a:r>
              <a:rPr lang="en-US" sz="2000" dirty="0"/>
              <a:t>e. How _______________________ (your name/spell)?</a:t>
            </a:r>
          </a:p>
          <a:p>
            <a:r>
              <a:rPr lang="en-US" sz="2000" dirty="0"/>
              <a:t>f. My salary _____________________ (pay) every month.</a:t>
            </a:r>
          </a:p>
          <a:p>
            <a:r>
              <a:rPr lang="en-US" sz="2000" dirty="0"/>
              <a:t>g. These cars _________________________ (not make) in Japan.</a:t>
            </a:r>
          </a:p>
          <a:p>
            <a:r>
              <a:rPr lang="en-US" sz="2000" dirty="0"/>
              <a:t>h. The name of the people who committed the crime _____________________ (not know).</a:t>
            </a:r>
          </a:p>
          <a:p>
            <a:pPr marL="400050" indent="-400050">
              <a:buAutoNum type="romanLcPeriod"/>
            </a:pPr>
            <a:r>
              <a:rPr lang="en-US" sz="2000" dirty="0"/>
              <a:t>His travel expenses ________________________ (not pay) by his company.</a:t>
            </a:r>
          </a:p>
          <a:p>
            <a:pPr marL="400050" indent="-400050">
              <a:buAutoNum type="romanLcPeriod"/>
            </a:pPr>
            <a:endParaRPr lang="en-US" dirty="0"/>
          </a:p>
          <a:p>
            <a:pPr marL="400050" indent="-400050">
              <a:buAutoNum type="romanLcPeriod"/>
            </a:pPr>
            <a:endParaRPr lang="en-US" dirty="0"/>
          </a:p>
          <a:p>
            <a:pPr marL="400050" indent="-400050">
              <a:buAutoNum type="romanLcPeriod"/>
            </a:pPr>
            <a:endParaRPr lang="en-US" dirty="0"/>
          </a:p>
          <a:p>
            <a:pPr marL="400050" indent="-400050">
              <a:buAutoNum type="romanLcPeriod"/>
            </a:pPr>
            <a:endParaRPr lang="en-US" dirty="0"/>
          </a:p>
        </p:txBody>
      </p:sp>
    </p:spTree>
    <p:extLst>
      <p:ext uri="{BB962C8B-B14F-4D97-AF65-F5344CB8AC3E}">
        <p14:creationId xmlns:p14="http://schemas.microsoft.com/office/powerpoint/2010/main" val="35006876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5F53D08C-2DB6-4C04-AB4A-76AF9AC359DC}"/>
              </a:ext>
            </a:extLst>
          </p:cNvPr>
          <p:cNvSpPr/>
          <p:nvPr/>
        </p:nvSpPr>
        <p:spPr>
          <a:xfrm>
            <a:off x="1600200" y="1028343"/>
            <a:ext cx="7543800" cy="4401205"/>
          </a:xfrm>
          <a:prstGeom prst="rect">
            <a:avLst/>
          </a:prstGeom>
        </p:spPr>
        <p:txBody>
          <a:bodyPr wrap="square">
            <a:spAutoFit/>
          </a:bodyPr>
          <a:lstStyle/>
          <a:p>
            <a:r>
              <a:rPr lang="en-US" sz="2000" dirty="0"/>
              <a:t>2. Complete the sentences with the correct passive form of the verbs in brackets. Use the Past Simple.</a:t>
            </a:r>
          </a:p>
          <a:p>
            <a:endParaRPr lang="en-US" sz="2000" dirty="0"/>
          </a:p>
          <a:p>
            <a:r>
              <a:rPr lang="en-US" sz="2000" dirty="0"/>
              <a:t>a. My car ______________________ (repair) last week.</a:t>
            </a:r>
          </a:p>
          <a:p>
            <a:r>
              <a:rPr lang="en-US" sz="2000" dirty="0"/>
              <a:t>b. This song ________________________ (not write) by John Lennon.</a:t>
            </a:r>
          </a:p>
          <a:p>
            <a:r>
              <a:rPr lang="en-US" sz="2000" dirty="0"/>
              <a:t>c. ________________________________ (the phone/answer) by a young girl?</a:t>
            </a:r>
          </a:p>
          <a:p>
            <a:r>
              <a:rPr lang="en-US" sz="2000" dirty="0"/>
              <a:t>d. The film ________________________ (make) ten years ago.</a:t>
            </a:r>
          </a:p>
          <a:p>
            <a:r>
              <a:rPr lang="en-US" sz="2000" dirty="0"/>
              <a:t>e. When ______________________________ (tennis/invent)?</a:t>
            </a:r>
          </a:p>
          <a:p>
            <a:r>
              <a:rPr lang="en-US" sz="2000" dirty="0"/>
              <a:t>f. The car ________________________ (not damaged) in the accident.</a:t>
            </a:r>
          </a:p>
          <a:p>
            <a:r>
              <a:rPr lang="en-US" sz="2000" dirty="0"/>
              <a:t>g. The original building _________________________ (pull) down in 1965.</a:t>
            </a:r>
          </a:p>
          <a:p>
            <a:r>
              <a:rPr lang="en-US" sz="2000" dirty="0"/>
              <a:t>h. Where ______________________________ (this pot/make)?</a:t>
            </a:r>
          </a:p>
          <a:p>
            <a:r>
              <a:rPr lang="en-US" sz="2000" dirty="0" err="1"/>
              <a:t>i</a:t>
            </a:r>
            <a:r>
              <a:rPr lang="en-US" sz="2000" dirty="0"/>
              <a:t>. When _______________________________ (this bridge/build)?</a:t>
            </a:r>
          </a:p>
        </p:txBody>
      </p:sp>
    </p:spTree>
    <p:extLst>
      <p:ext uri="{BB962C8B-B14F-4D97-AF65-F5344CB8AC3E}">
        <p14:creationId xmlns:p14="http://schemas.microsoft.com/office/powerpoint/2010/main" val="1459873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3EFDDE96-6F8A-46E5-B1AA-61D4291F5A5A}"/>
              </a:ext>
            </a:extLst>
          </p:cNvPr>
          <p:cNvSpPr/>
          <p:nvPr/>
        </p:nvSpPr>
        <p:spPr>
          <a:xfrm>
            <a:off x="3047999" y="1166843"/>
            <a:ext cx="7510463" cy="4955203"/>
          </a:xfrm>
          <a:prstGeom prst="rect">
            <a:avLst/>
          </a:prstGeom>
        </p:spPr>
        <p:txBody>
          <a:bodyPr wrap="square">
            <a:spAutoFit/>
          </a:bodyPr>
          <a:lstStyle/>
          <a:p>
            <a:r>
              <a:rPr lang="en-US" dirty="0"/>
              <a:t>3. </a:t>
            </a:r>
            <a:r>
              <a:rPr lang="en-US" b="1" dirty="0"/>
              <a:t>Choose the correct form of the verbs in brackets. </a:t>
            </a:r>
          </a:p>
          <a:p>
            <a:r>
              <a:rPr lang="en-US" dirty="0"/>
              <a:t>FIAT </a:t>
            </a:r>
          </a:p>
          <a:p>
            <a:r>
              <a:rPr lang="en-US" sz="2000" dirty="0"/>
              <a:t>Fiat 0 was started (started/was started) by a group of Italian businessmen in 1899. In 1903, Fiat, 1 _________________ (produced/was produced) 132 cars. Some of these cars 2 _____________________ (exported/were exported) by the company to the United States and Britain. In 1920, Fiat 3 _________________ (started/was started) making cars at a new factory at </a:t>
            </a:r>
            <a:r>
              <a:rPr lang="en-US" sz="2000" dirty="0" err="1"/>
              <a:t>Lingotto</a:t>
            </a:r>
            <a:r>
              <a:rPr lang="en-US" sz="2000" dirty="0"/>
              <a:t>, near Turin. There was a track on the roof where the cars 4 ____________________ (tested/were tested) by technicians. In 1936, Fiat launched the Fiat 500. This car 5 ____________________ (called/was called) the </a:t>
            </a:r>
            <a:r>
              <a:rPr lang="en-US" sz="2000" dirty="0" err="1"/>
              <a:t>Topolino</a:t>
            </a:r>
            <a:r>
              <a:rPr lang="en-US" sz="2000" dirty="0"/>
              <a:t> – the Italian name for Mickey Mouse. The company grew, and in 1963 Fiat 6 _____________________ (exported/was exported) more than 300,000 vehicles. Today, Fiat is based in Turin, and its cars 7 _________________ (sold/are sold) all over the world.</a:t>
            </a:r>
            <a:endParaRPr lang="it-IT" sz="2000" dirty="0"/>
          </a:p>
        </p:txBody>
      </p:sp>
    </p:spTree>
    <p:extLst>
      <p:ext uri="{BB962C8B-B14F-4D97-AF65-F5344CB8AC3E}">
        <p14:creationId xmlns:p14="http://schemas.microsoft.com/office/powerpoint/2010/main" val="12956906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D6560C40-C8B0-483E-B6A0-36EF0460E8AF}"/>
              </a:ext>
            </a:extLst>
          </p:cNvPr>
          <p:cNvSpPr/>
          <p:nvPr/>
        </p:nvSpPr>
        <p:spPr>
          <a:xfrm>
            <a:off x="438150" y="663297"/>
            <a:ext cx="11315700" cy="5078313"/>
          </a:xfrm>
          <a:prstGeom prst="rect">
            <a:avLst/>
          </a:prstGeom>
        </p:spPr>
        <p:txBody>
          <a:bodyPr wrap="square">
            <a:spAutoFit/>
          </a:bodyPr>
          <a:lstStyle/>
          <a:p>
            <a:r>
              <a:rPr lang="en-US" dirty="0"/>
              <a:t>5. Rewrite these sentences in the passive voice.</a:t>
            </a:r>
          </a:p>
          <a:p>
            <a:endParaRPr lang="en-US" dirty="0"/>
          </a:p>
          <a:p>
            <a:r>
              <a:rPr lang="en-US" dirty="0"/>
              <a:t>a. Someone built this house 200 years ago.</a:t>
            </a:r>
          </a:p>
          <a:p>
            <a:r>
              <a:rPr lang="en-US" dirty="0"/>
              <a:t>_________________________________________________________________________________</a:t>
            </a:r>
          </a:p>
          <a:p>
            <a:r>
              <a:rPr lang="en-US" dirty="0"/>
              <a:t>b. A thief stole my purse.</a:t>
            </a:r>
          </a:p>
          <a:p>
            <a:r>
              <a:rPr lang="en-US" dirty="0"/>
              <a:t>_________________________________________________________________________________</a:t>
            </a:r>
          </a:p>
          <a:p>
            <a:r>
              <a:rPr lang="en-US" dirty="0"/>
              <a:t>c. The police will arrest the robbers.</a:t>
            </a:r>
          </a:p>
          <a:p>
            <a:r>
              <a:rPr lang="en-US" dirty="0"/>
              <a:t>_________________________________________________________________________________</a:t>
            </a:r>
          </a:p>
          <a:p>
            <a:r>
              <a:rPr lang="en-US" dirty="0"/>
              <a:t>d. They produce cars in this factory.</a:t>
            </a:r>
          </a:p>
          <a:p>
            <a:r>
              <a:rPr lang="en-US" dirty="0"/>
              <a:t>_________________________________________________________________________________</a:t>
            </a:r>
          </a:p>
          <a:p>
            <a:r>
              <a:rPr lang="en-US" dirty="0"/>
              <a:t>e. They serve breakfast at eight o’clock every day.</a:t>
            </a:r>
          </a:p>
          <a:p>
            <a:r>
              <a:rPr lang="en-US" dirty="0"/>
              <a:t>_________________________________________________________________________________</a:t>
            </a:r>
          </a:p>
          <a:p>
            <a:r>
              <a:rPr lang="en-US" dirty="0"/>
              <a:t>f. People throw away tones of rubbish every day.</a:t>
            </a:r>
          </a:p>
          <a:p>
            <a:r>
              <a:rPr lang="en-US" dirty="0"/>
              <a:t>_________________________________________________________________________________</a:t>
            </a:r>
          </a:p>
          <a:p>
            <a:r>
              <a:rPr lang="en-US" dirty="0"/>
              <a:t>g. They make coffee in Brazil.</a:t>
            </a:r>
          </a:p>
          <a:p>
            <a:r>
              <a:rPr lang="en-US" dirty="0"/>
              <a:t>_________________________________________________________________________________</a:t>
            </a:r>
          </a:p>
          <a:p>
            <a:r>
              <a:rPr lang="en-US" dirty="0"/>
              <a:t>h. Someone stole Jim’s bike </a:t>
            </a:r>
            <a:r>
              <a:rPr lang="en-US" dirty="0" err="1"/>
              <a:t>lat</a:t>
            </a:r>
            <a:r>
              <a:rPr lang="en-US" dirty="0"/>
              <a:t> night.</a:t>
            </a:r>
          </a:p>
          <a:p>
            <a:r>
              <a:rPr lang="en-US" dirty="0"/>
              <a:t>_________________________________________________________________________________</a:t>
            </a:r>
          </a:p>
        </p:txBody>
      </p:sp>
    </p:spTree>
    <p:extLst>
      <p:ext uri="{BB962C8B-B14F-4D97-AF65-F5344CB8AC3E}">
        <p14:creationId xmlns:p14="http://schemas.microsoft.com/office/powerpoint/2010/main" val="690782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EDD24B35-8B33-4683-B193-F3D441BDA325}"/>
              </a:ext>
            </a:extLst>
          </p:cNvPr>
          <p:cNvSpPr/>
          <p:nvPr/>
        </p:nvSpPr>
        <p:spPr>
          <a:xfrm>
            <a:off x="657226" y="1134785"/>
            <a:ext cx="11129962" cy="5078313"/>
          </a:xfrm>
          <a:prstGeom prst="rect">
            <a:avLst/>
          </a:prstGeom>
        </p:spPr>
        <p:txBody>
          <a:bodyPr wrap="square">
            <a:spAutoFit/>
          </a:bodyPr>
          <a:lstStyle/>
          <a:p>
            <a:r>
              <a:rPr lang="en-US" dirty="0"/>
              <a:t>6. Rewrite these sentences in the passive </a:t>
            </a:r>
            <a:r>
              <a:rPr lang="en-US"/>
              <a:t>voice.</a:t>
            </a:r>
          </a:p>
          <a:p>
            <a:endParaRPr lang="en-US" dirty="0"/>
          </a:p>
          <a:p>
            <a:r>
              <a:rPr lang="en-US" dirty="0"/>
              <a:t>a. They will build a new bridge next year.</a:t>
            </a:r>
          </a:p>
          <a:p>
            <a:r>
              <a:rPr lang="en-US" dirty="0"/>
              <a:t>_________________________________________________________________________________</a:t>
            </a:r>
          </a:p>
          <a:p>
            <a:r>
              <a:rPr lang="en-US" dirty="0"/>
              <a:t>b. Brian Brody directed The Ultimate Space Adventure.</a:t>
            </a:r>
          </a:p>
          <a:p>
            <a:r>
              <a:rPr lang="en-US" dirty="0"/>
              <a:t>_________________________________________________________________________________</a:t>
            </a:r>
          </a:p>
          <a:p>
            <a:r>
              <a:rPr lang="en-US" dirty="0"/>
              <a:t>c. Pierre </a:t>
            </a:r>
            <a:r>
              <a:rPr lang="en-US" dirty="0" err="1"/>
              <a:t>Matie</a:t>
            </a:r>
            <a:r>
              <a:rPr lang="en-US" dirty="0"/>
              <a:t> will design her costume.</a:t>
            </a:r>
          </a:p>
          <a:p>
            <a:r>
              <a:rPr lang="en-US" dirty="0"/>
              <a:t>_________________________________________________________________________________</a:t>
            </a:r>
          </a:p>
          <a:p>
            <a:r>
              <a:rPr lang="en-US" dirty="0"/>
              <a:t>d. Someone found my wallet.</a:t>
            </a:r>
          </a:p>
          <a:p>
            <a:r>
              <a:rPr lang="en-US" dirty="0"/>
              <a:t>_________________________________________________________________________________</a:t>
            </a:r>
          </a:p>
          <a:p>
            <a:r>
              <a:rPr lang="en-US" dirty="0"/>
              <a:t>e. One of the students broke the window.</a:t>
            </a:r>
          </a:p>
          <a:p>
            <a:r>
              <a:rPr lang="en-US" dirty="0"/>
              <a:t>_________________________________________________________________________________</a:t>
            </a:r>
          </a:p>
          <a:p>
            <a:r>
              <a:rPr lang="en-US" dirty="0"/>
              <a:t>f. They will deliver my computer on Monday.</a:t>
            </a:r>
          </a:p>
          <a:p>
            <a:r>
              <a:rPr lang="en-US" dirty="0"/>
              <a:t>_________________________________________________________________________________</a:t>
            </a:r>
          </a:p>
          <a:p>
            <a:r>
              <a:rPr lang="en-US" dirty="0"/>
              <a:t>g. Mary invited Paul to her birthday party.</a:t>
            </a:r>
          </a:p>
          <a:p>
            <a:r>
              <a:rPr lang="en-US" dirty="0"/>
              <a:t>_________________________________________________________________________________</a:t>
            </a:r>
          </a:p>
          <a:p>
            <a:r>
              <a:rPr lang="en-US" dirty="0"/>
              <a:t>h. British astronomers discovered a new planet.</a:t>
            </a:r>
          </a:p>
          <a:p>
            <a:r>
              <a:rPr lang="en-US" dirty="0"/>
              <a:t>_________________________________________________________________________________</a:t>
            </a:r>
          </a:p>
        </p:txBody>
      </p:sp>
    </p:spTree>
    <p:extLst>
      <p:ext uri="{BB962C8B-B14F-4D97-AF65-F5344CB8AC3E}">
        <p14:creationId xmlns:p14="http://schemas.microsoft.com/office/powerpoint/2010/main" val="1621885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D8E9897D-CB99-4E70-8BDD-EAE083ABD608}"/>
              </a:ext>
            </a:extLst>
          </p:cNvPr>
          <p:cNvSpPr/>
          <p:nvPr/>
        </p:nvSpPr>
        <p:spPr>
          <a:xfrm>
            <a:off x="1143000" y="2274838"/>
            <a:ext cx="8001000" cy="2739211"/>
          </a:xfrm>
          <a:prstGeom prst="rect">
            <a:avLst/>
          </a:prstGeom>
        </p:spPr>
        <p:txBody>
          <a:bodyPr wrap="square">
            <a:spAutoFit/>
          </a:bodyPr>
          <a:lstStyle/>
          <a:p>
            <a:r>
              <a:rPr lang="en-US" sz="2000" dirty="0"/>
              <a:t>INTRODUCTION The passive of an active tense is formed by putting the verb to be into the same tense as the active verb and adding the past participle of the active verb. The subject of the active verb becomes the ‘agent’ of the passive verb. The agent is very often not mentioned. When it is mentioned it is preceded by </a:t>
            </a:r>
            <a:r>
              <a:rPr lang="en-US" sz="2000" dirty="0" err="1"/>
              <a:t>by</a:t>
            </a:r>
            <a:r>
              <a:rPr lang="en-US" sz="2000" dirty="0"/>
              <a:t> and placed at the end of the clause. </a:t>
            </a:r>
          </a:p>
          <a:p>
            <a:endParaRPr lang="en-US" dirty="0"/>
          </a:p>
          <a:p>
            <a:r>
              <a:rPr lang="en-US" dirty="0">
                <a:solidFill>
                  <a:schemeClr val="accent1">
                    <a:lumMod val="75000"/>
                  </a:schemeClr>
                </a:solidFill>
              </a:rPr>
              <a:t>Active: My grandfather planted this tree. </a:t>
            </a:r>
          </a:p>
          <a:p>
            <a:endParaRPr lang="en-US" dirty="0"/>
          </a:p>
          <a:p>
            <a:r>
              <a:rPr lang="en-US" dirty="0">
                <a:solidFill>
                  <a:srgbClr val="FF0000"/>
                </a:solidFill>
              </a:rPr>
              <a:t>Passive: This tree was planted by my grandfather</a:t>
            </a:r>
            <a:endParaRPr lang="it-IT" dirty="0">
              <a:solidFill>
                <a:srgbClr val="FF0000"/>
              </a:solidFill>
            </a:endParaRPr>
          </a:p>
        </p:txBody>
      </p:sp>
    </p:spTree>
    <p:extLst>
      <p:ext uri="{BB962C8B-B14F-4D97-AF65-F5344CB8AC3E}">
        <p14:creationId xmlns:p14="http://schemas.microsoft.com/office/powerpoint/2010/main" val="2854878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a:extLst>
              <a:ext uri="{FF2B5EF4-FFF2-40B4-BE49-F238E27FC236}">
                <a16:creationId xmlns:a16="http://schemas.microsoft.com/office/drawing/2014/main" id="{E9425C96-BA09-4733-BBBA-87C399AB9DC3}"/>
              </a:ext>
            </a:extLst>
          </p:cNvPr>
          <p:cNvGraphicFramePr>
            <a:graphicFrameLocks noGrp="1"/>
          </p:cNvGraphicFramePr>
          <p:nvPr>
            <p:extLst>
              <p:ext uri="{D42A27DB-BD31-4B8C-83A1-F6EECF244321}">
                <p14:modId xmlns:p14="http://schemas.microsoft.com/office/powerpoint/2010/main" val="2668449109"/>
              </p:ext>
            </p:extLst>
          </p:nvPr>
        </p:nvGraphicFramePr>
        <p:xfrm>
          <a:off x="2032000" y="719666"/>
          <a:ext cx="9183687" cy="6233160"/>
        </p:xfrm>
        <a:graphic>
          <a:graphicData uri="http://schemas.openxmlformats.org/drawingml/2006/table">
            <a:tbl>
              <a:tblPr firstRow="1" bandRow="1">
                <a:tableStyleId>{5C22544A-7EE6-4342-B048-85BDC9FD1C3A}</a:tableStyleId>
              </a:tblPr>
              <a:tblGrid>
                <a:gridCol w="3061229">
                  <a:extLst>
                    <a:ext uri="{9D8B030D-6E8A-4147-A177-3AD203B41FA5}">
                      <a16:colId xmlns:a16="http://schemas.microsoft.com/office/drawing/2014/main" val="907566777"/>
                    </a:ext>
                  </a:extLst>
                </a:gridCol>
                <a:gridCol w="3061229">
                  <a:extLst>
                    <a:ext uri="{9D8B030D-6E8A-4147-A177-3AD203B41FA5}">
                      <a16:colId xmlns:a16="http://schemas.microsoft.com/office/drawing/2014/main" val="51627054"/>
                    </a:ext>
                  </a:extLst>
                </a:gridCol>
                <a:gridCol w="3061229">
                  <a:extLst>
                    <a:ext uri="{9D8B030D-6E8A-4147-A177-3AD203B41FA5}">
                      <a16:colId xmlns:a16="http://schemas.microsoft.com/office/drawing/2014/main" val="632933632"/>
                    </a:ext>
                  </a:extLst>
                </a:gridCol>
              </a:tblGrid>
              <a:tr h="370840">
                <a:tc>
                  <a:txBody>
                    <a:bodyPr/>
                    <a:lstStyle/>
                    <a:p>
                      <a:endParaRPr lang="it-IT" dirty="0"/>
                    </a:p>
                  </a:txBody>
                  <a:tcPr/>
                </a:tc>
                <a:tc>
                  <a:txBody>
                    <a:bodyPr/>
                    <a:lstStyle/>
                    <a:p>
                      <a:r>
                        <a:rPr lang="it-IT" dirty="0"/>
                        <a:t>ACTIVE VOICE</a:t>
                      </a:r>
                    </a:p>
                  </a:txBody>
                  <a:tcPr/>
                </a:tc>
                <a:tc>
                  <a:txBody>
                    <a:bodyPr/>
                    <a:lstStyle/>
                    <a:p>
                      <a:r>
                        <a:rPr lang="it-IT" dirty="0"/>
                        <a:t>PASSIVE VOICE</a:t>
                      </a:r>
                    </a:p>
                  </a:txBody>
                  <a:tcPr/>
                </a:tc>
                <a:extLst>
                  <a:ext uri="{0D108BD9-81ED-4DB2-BD59-A6C34878D82A}">
                    <a16:rowId xmlns:a16="http://schemas.microsoft.com/office/drawing/2014/main" val="3383452555"/>
                  </a:ext>
                </a:extLst>
              </a:tr>
              <a:tr h="370840">
                <a:tc>
                  <a:txBody>
                    <a:bodyPr/>
                    <a:lstStyle/>
                    <a:p>
                      <a:r>
                        <a:rPr lang="it-IT" dirty="0"/>
                        <a:t>PRESENT SIMPLE</a:t>
                      </a:r>
                    </a:p>
                  </a:txBody>
                  <a:tcPr/>
                </a:tc>
                <a:tc>
                  <a:txBody>
                    <a:bodyPr/>
                    <a:lstStyle/>
                    <a:p>
                      <a:r>
                        <a:rPr lang="it-IT" dirty="0"/>
                        <a:t>HE DELIVERS THE LETTER</a:t>
                      </a:r>
                    </a:p>
                  </a:txBody>
                  <a:tcPr/>
                </a:tc>
                <a:tc>
                  <a:txBody>
                    <a:bodyPr/>
                    <a:lstStyle/>
                    <a:p>
                      <a:r>
                        <a:rPr lang="it-IT" dirty="0"/>
                        <a:t>THE LETTER IS DELIVERED BY HIM</a:t>
                      </a:r>
                    </a:p>
                  </a:txBody>
                  <a:tcPr/>
                </a:tc>
                <a:extLst>
                  <a:ext uri="{0D108BD9-81ED-4DB2-BD59-A6C34878D82A}">
                    <a16:rowId xmlns:a16="http://schemas.microsoft.com/office/drawing/2014/main" val="2472654173"/>
                  </a:ext>
                </a:extLst>
              </a:tr>
              <a:tr h="370840">
                <a:tc>
                  <a:txBody>
                    <a:bodyPr/>
                    <a:lstStyle/>
                    <a:p>
                      <a:r>
                        <a:rPr lang="it-IT" dirty="0"/>
                        <a:t>PAST SIMPLE</a:t>
                      </a:r>
                    </a:p>
                  </a:txBody>
                  <a:tcPr/>
                </a:tc>
                <a:tc>
                  <a:txBody>
                    <a:bodyPr/>
                    <a:lstStyle/>
                    <a:p>
                      <a:r>
                        <a:rPr lang="it-IT" dirty="0"/>
                        <a:t>HE DELIVERED THE LETTER</a:t>
                      </a:r>
                    </a:p>
                  </a:txBody>
                  <a:tcPr/>
                </a:tc>
                <a:tc>
                  <a:txBody>
                    <a:bodyPr/>
                    <a:lstStyle/>
                    <a:p>
                      <a:r>
                        <a:rPr lang="it-IT" dirty="0"/>
                        <a:t>THE LETTER WAS DELIVERED</a:t>
                      </a:r>
                    </a:p>
                  </a:txBody>
                  <a:tcPr/>
                </a:tc>
                <a:extLst>
                  <a:ext uri="{0D108BD9-81ED-4DB2-BD59-A6C34878D82A}">
                    <a16:rowId xmlns:a16="http://schemas.microsoft.com/office/drawing/2014/main" val="3096516411"/>
                  </a:ext>
                </a:extLst>
              </a:tr>
              <a:tr h="370840">
                <a:tc>
                  <a:txBody>
                    <a:bodyPr/>
                    <a:lstStyle/>
                    <a:p>
                      <a:r>
                        <a:rPr lang="it-IT" dirty="0"/>
                        <a:t>FUTURE SIMPLE</a:t>
                      </a:r>
                    </a:p>
                  </a:txBody>
                  <a:tcPr/>
                </a:tc>
                <a:tc>
                  <a:txBody>
                    <a:bodyPr/>
                    <a:lstStyle/>
                    <a:p>
                      <a:r>
                        <a:rPr lang="it-IT" dirty="0"/>
                        <a:t>HE WILL DELIVER THE LETTER</a:t>
                      </a:r>
                    </a:p>
                  </a:txBody>
                  <a:tcPr/>
                </a:tc>
                <a:tc>
                  <a:txBody>
                    <a:bodyPr/>
                    <a:lstStyle/>
                    <a:p>
                      <a:r>
                        <a:rPr lang="it-IT" dirty="0"/>
                        <a:t>THE LETTER WILL BE DELIVERED</a:t>
                      </a:r>
                    </a:p>
                  </a:txBody>
                  <a:tcPr/>
                </a:tc>
                <a:extLst>
                  <a:ext uri="{0D108BD9-81ED-4DB2-BD59-A6C34878D82A}">
                    <a16:rowId xmlns:a16="http://schemas.microsoft.com/office/drawing/2014/main" val="2517563803"/>
                  </a:ext>
                </a:extLst>
              </a:tr>
              <a:tr h="370840">
                <a:tc>
                  <a:txBody>
                    <a:bodyPr/>
                    <a:lstStyle/>
                    <a:p>
                      <a:r>
                        <a:rPr lang="it-IT" dirty="0"/>
                        <a:t>PRESENT CONTINUOUS </a:t>
                      </a:r>
                    </a:p>
                  </a:txBody>
                  <a:tcPr/>
                </a:tc>
                <a:tc>
                  <a:txBody>
                    <a:bodyPr/>
                    <a:lstStyle/>
                    <a:p>
                      <a:r>
                        <a:rPr lang="it-IT" dirty="0"/>
                        <a:t>HE IS DELIVERING THE LETTER</a:t>
                      </a:r>
                    </a:p>
                  </a:txBody>
                  <a:tcPr/>
                </a:tc>
                <a:tc>
                  <a:txBody>
                    <a:bodyPr/>
                    <a:lstStyle/>
                    <a:p>
                      <a:r>
                        <a:rPr lang="it-IT" dirty="0"/>
                        <a:t>THE LETTERIS BEING DELIVERED</a:t>
                      </a:r>
                    </a:p>
                  </a:txBody>
                  <a:tcPr/>
                </a:tc>
                <a:extLst>
                  <a:ext uri="{0D108BD9-81ED-4DB2-BD59-A6C34878D82A}">
                    <a16:rowId xmlns:a16="http://schemas.microsoft.com/office/drawing/2014/main" val="1954486026"/>
                  </a:ext>
                </a:extLst>
              </a:tr>
              <a:tr h="370840">
                <a:tc>
                  <a:txBody>
                    <a:bodyPr/>
                    <a:lstStyle/>
                    <a:p>
                      <a:r>
                        <a:rPr lang="it-IT" dirty="0"/>
                        <a:t>PAST CONTINUOUS</a:t>
                      </a:r>
                    </a:p>
                  </a:txBody>
                  <a:tcPr/>
                </a:tc>
                <a:tc>
                  <a:txBody>
                    <a:bodyPr/>
                    <a:lstStyle/>
                    <a:p>
                      <a:r>
                        <a:rPr lang="it-IT" dirty="0"/>
                        <a:t>HE WAS DELIVERING THE LETTER</a:t>
                      </a:r>
                    </a:p>
                  </a:txBody>
                  <a:tcPr/>
                </a:tc>
                <a:tc>
                  <a:txBody>
                    <a:bodyPr/>
                    <a:lstStyle/>
                    <a:p>
                      <a:r>
                        <a:rPr lang="it-IT" dirty="0"/>
                        <a:t>THE LETTER WAS BEING DELIVERED BY HIM</a:t>
                      </a:r>
                    </a:p>
                  </a:txBody>
                  <a:tcPr/>
                </a:tc>
                <a:extLst>
                  <a:ext uri="{0D108BD9-81ED-4DB2-BD59-A6C34878D82A}">
                    <a16:rowId xmlns:a16="http://schemas.microsoft.com/office/drawing/2014/main" val="1125584694"/>
                  </a:ext>
                </a:extLst>
              </a:tr>
              <a:tr h="370840">
                <a:tc>
                  <a:txBody>
                    <a:bodyPr/>
                    <a:lstStyle/>
                    <a:p>
                      <a:r>
                        <a:rPr lang="it-IT" dirty="0"/>
                        <a:t>GOING TO </a:t>
                      </a:r>
                    </a:p>
                  </a:txBody>
                  <a:tcPr/>
                </a:tc>
                <a:tc>
                  <a:txBody>
                    <a:bodyPr/>
                    <a:lstStyle/>
                    <a:p>
                      <a:r>
                        <a:rPr lang="it-IT" dirty="0"/>
                        <a:t>HE IS GOING TO DELIVER THE LETTER</a:t>
                      </a:r>
                    </a:p>
                  </a:txBody>
                  <a:tcPr/>
                </a:tc>
                <a:tc>
                  <a:txBody>
                    <a:bodyPr/>
                    <a:lstStyle/>
                    <a:p>
                      <a:r>
                        <a:rPr lang="it-IT" dirty="0"/>
                        <a:t>THE LETTER IS GOING TO BE DELIVERED </a:t>
                      </a:r>
                    </a:p>
                  </a:txBody>
                  <a:tcPr/>
                </a:tc>
                <a:extLst>
                  <a:ext uri="{0D108BD9-81ED-4DB2-BD59-A6C34878D82A}">
                    <a16:rowId xmlns:a16="http://schemas.microsoft.com/office/drawing/2014/main" val="57446563"/>
                  </a:ext>
                </a:extLst>
              </a:tr>
              <a:tr h="370840">
                <a:tc>
                  <a:txBody>
                    <a:bodyPr/>
                    <a:lstStyle/>
                    <a:p>
                      <a:r>
                        <a:rPr lang="it-IT" dirty="0"/>
                        <a:t>PRESENT PERFECT</a:t>
                      </a:r>
                    </a:p>
                  </a:txBody>
                  <a:tcPr/>
                </a:tc>
                <a:tc>
                  <a:txBody>
                    <a:bodyPr/>
                    <a:lstStyle/>
                    <a:p>
                      <a:r>
                        <a:rPr lang="it-IT" dirty="0"/>
                        <a:t>HE HAS DELIVERED THE LETTER</a:t>
                      </a:r>
                    </a:p>
                  </a:txBody>
                  <a:tcPr/>
                </a:tc>
                <a:tc>
                  <a:txBody>
                    <a:bodyPr/>
                    <a:lstStyle/>
                    <a:p>
                      <a:r>
                        <a:rPr lang="it-IT" dirty="0"/>
                        <a:t>THE LETTER HAS BEEN DELIVERED</a:t>
                      </a:r>
                    </a:p>
                  </a:txBody>
                  <a:tcPr/>
                </a:tc>
                <a:extLst>
                  <a:ext uri="{0D108BD9-81ED-4DB2-BD59-A6C34878D82A}">
                    <a16:rowId xmlns:a16="http://schemas.microsoft.com/office/drawing/2014/main" val="680041362"/>
                  </a:ext>
                </a:extLst>
              </a:tr>
              <a:tr h="370840">
                <a:tc>
                  <a:txBody>
                    <a:bodyPr/>
                    <a:lstStyle/>
                    <a:p>
                      <a:r>
                        <a:rPr lang="it-IT" dirty="0"/>
                        <a:t>PAST PERFECT</a:t>
                      </a:r>
                    </a:p>
                  </a:txBody>
                  <a:tcPr/>
                </a:tc>
                <a:tc>
                  <a:txBody>
                    <a:bodyPr/>
                    <a:lstStyle/>
                    <a:p>
                      <a:r>
                        <a:rPr lang="it-IT" dirty="0"/>
                        <a:t>HE HAD DELIVERED THE LETTER</a:t>
                      </a:r>
                    </a:p>
                  </a:txBody>
                  <a:tcPr/>
                </a:tc>
                <a:tc>
                  <a:txBody>
                    <a:bodyPr/>
                    <a:lstStyle/>
                    <a:p>
                      <a:r>
                        <a:rPr lang="it-IT" dirty="0"/>
                        <a:t>THE LETTER HAD BEEN DELIVERED BY HIM</a:t>
                      </a:r>
                    </a:p>
                  </a:txBody>
                  <a:tcPr/>
                </a:tc>
                <a:extLst>
                  <a:ext uri="{0D108BD9-81ED-4DB2-BD59-A6C34878D82A}">
                    <a16:rowId xmlns:a16="http://schemas.microsoft.com/office/drawing/2014/main" val="1305415599"/>
                  </a:ext>
                </a:extLst>
              </a:tr>
              <a:tr h="370840">
                <a:tc>
                  <a:txBody>
                    <a:bodyPr/>
                    <a:lstStyle/>
                    <a:p>
                      <a:r>
                        <a:rPr lang="it-IT" dirty="0"/>
                        <a:t>INFINITIVE</a:t>
                      </a:r>
                    </a:p>
                  </a:txBody>
                  <a:tcPr/>
                </a:tc>
                <a:tc>
                  <a:txBody>
                    <a:bodyPr/>
                    <a:lstStyle/>
                    <a:p>
                      <a:r>
                        <a:rPr lang="it-IT" dirty="0"/>
                        <a:t>TO DELIVER </a:t>
                      </a:r>
                    </a:p>
                  </a:txBody>
                  <a:tcPr/>
                </a:tc>
                <a:tc>
                  <a:txBody>
                    <a:bodyPr/>
                    <a:lstStyle/>
                    <a:p>
                      <a:r>
                        <a:rPr lang="it-IT" dirty="0"/>
                        <a:t>TO BE DELIVERED</a:t>
                      </a:r>
                    </a:p>
                  </a:txBody>
                  <a:tcPr/>
                </a:tc>
                <a:extLst>
                  <a:ext uri="{0D108BD9-81ED-4DB2-BD59-A6C34878D82A}">
                    <a16:rowId xmlns:a16="http://schemas.microsoft.com/office/drawing/2014/main" val="1696534090"/>
                  </a:ext>
                </a:extLst>
              </a:tr>
              <a:tr h="370840">
                <a:tc>
                  <a:txBody>
                    <a:bodyPr/>
                    <a:lstStyle/>
                    <a:p>
                      <a:r>
                        <a:rPr lang="it-IT" dirty="0"/>
                        <a:t>MODALS </a:t>
                      </a:r>
                    </a:p>
                  </a:txBody>
                  <a:tcPr/>
                </a:tc>
                <a:tc>
                  <a:txBody>
                    <a:bodyPr/>
                    <a:lstStyle/>
                    <a:p>
                      <a:r>
                        <a:rPr lang="it-IT" dirty="0"/>
                        <a:t>HE MUST DELIVER THE LETTER</a:t>
                      </a:r>
                    </a:p>
                  </a:txBody>
                  <a:tcPr/>
                </a:tc>
                <a:tc>
                  <a:txBody>
                    <a:bodyPr/>
                    <a:lstStyle/>
                    <a:p>
                      <a:r>
                        <a:rPr lang="it-IT" dirty="0"/>
                        <a:t>THE LETTER MUST BE DELIVERED BY HIM </a:t>
                      </a:r>
                    </a:p>
                  </a:txBody>
                  <a:tcPr/>
                </a:tc>
                <a:extLst>
                  <a:ext uri="{0D108BD9-81ED-4DB2-BD59-A6C34878D82A}">
                    <a16:rowId xmlns:a16="http://schemas.microsoft.com/office/drawing/2014/main" val="338858158"/>
                  </a:ext>
                </a:extLst>
              </a:tr>
            </a:tbl>
          </a:graphicData>
        </a:graphic>
      </p:graphicFrame>
    </p:spTree>
    <p:extLst>
      <p:ext uri="{BB962C8B-B14F-4D97-AF65-F5344CB8AC3E}">
        <p14:creationId xmlns:p14="http://schemas.microsoft.com/office/powerpoint/2010/main" val="2577507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5B9D7854-89FE-42D2-82BA-C88277039C57}"/>
              </a:ext>
            </a:extLst>
          </p:cNvPr>
          <p:cNvSpPr/>
          <p:nvPr/>
        </p:nvSpPr>
        <p:spPr>
          <a:xfrm>
            <a:off x="3048000" y="2274838"/>
            <a:ext cx="7181850" cy="3416320"/>
          </a:xfrm>
          <a:prstGeom prst="rect">
            <a:avLst/>
          </a:prstGeom>
        </p:spPr>
        <p:txBody>
          <a:bodyPr wrap="square">
            <a:spAutoFit/>
          </a:bodyPr>
          <a:lstStyle/>
          <a:p>
            <a:r>
              <a:rPr lang="en-US" sz="2400" dirty="0"/>
              <a:t>Short answers</a:t>
            </a:r>
          </a:p>
          <a:p>
            <a:r>
              <a:rPr lang="en-US" sz="2400" dirty="0"/>
              <a:t>To make short answers:</a:t>
            </a:r>
          </a:p>
          <a:p>
            <a:endParaRPr lang="en-US" sz="2400" dirty="0"/>
          </a:p>
          <a:p>
            <a:r>
              <a:rPr lang="en-US" sz="2400" dirty="0"/>
              <a:t>- we use the verb to be (am/is/are/was/were) for Present Simple, Past Simple, Present</a:t>
            </a:r>
          </a:p>
          <a:p>
            <a:r>
              <a:rPr lang="en-US" sz="2400" dirty="0"/>
              <a:t>Continuous, Past Continuous and Going To questions.</a:t>
            </a:r>
          </a:p>
          <a:p>
            <a:r>
              <a:rPr lang="en-US" sz="2400" dirty="0"/>
              <a:t>-we use the verb have (have/has/had) for Present Perfect and Past Perfect questions.</a:t>
            </a:r>
          </a:p>
          <a:p>
            <a:r>
              <a:rPr lang="en-US" sz="2400" dirty="0"/>
              <a:t>- we use will for Future Simple questions.</a:t>
            </a:r>
            <a:endParaRPr lang="it-IT" sz="2400" dirty="0"/>
          </a:p>
        </p:txBody>
      </p:sp>
    </p:spTree>
    <p:extLst>
      <p:ext uri="{BB962C8B-B14F-4D97-AF65-F5344CB8AC3E}">
        <p14:creationId xmlns:p14="http://schemas.microsoft.com/office/powerpoint/2010/main" val="2010030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464F7BDD-0BA1-4CA4-84C0-17C6F98FF372}"/>
              </a:ext>
            </a:extLst>
          </p:cNvPr>
          <p:cNvSpPr/>
          <p:nvPr/>
        </p:nvSpPr>
        <p:spPr>
          <a:xfrm>
            <a:off x="216694" y="363915"/>
            <a:ext cx="11758612" cy="6494085"/>
          </a:xfrm>
          <a:prstGeom prst="rect">
            <a:avLst/>
          </a:prstGeom>
        </p:spPr>
        <p:txBody>
          <a:bodyPr wrap="square">
            <a:spAutoFit/>
          </a:bodyPr>
          <a:lstStyle/>
          <a:p>
            <a:r>
              <a:rPr lang="en-US" sz="2800" dirty="0"/>
              <a:t> The Passive is used: </a:t>
            </a:r>
          </a:p>
          <a:p>
            <a:endParaRPr lang="en-US" sz="2800" dirty="0"/>
          </a:p>
          <a:p>
            <a:pPr marL="342900" indent="-342900">
              <a:buAutoNum type="arabicPeriod"/>
            </a:pPr>
            <a:r>
              <a:rPr lang="en-US" sz="2000" b="1" dirty="0"/>
              <a:t>when the agent (=the person who does the action) is unknown, unimportant or obvious from the context: </a:t>
            </a:r>
          </a:p>
          <a:p>
            <a:pPr marL="342900" indent="-342900">
              <a:buAutoNum type="arabicPeriod"/>
            </a:pPr>
            <a:endParaRPr lang="en-US" sz="2000" b="1" dirty="0"/>
          </a:p>
          <a:p>
            <a:r>
              <a:rPr lang="en-US" sz="2000" dirty="0">
                <a:solidFill>
                  <a:srgbClr val="FF0000"/>
                </a:solidFill>
              </a:rPr>
              <a:t>Jane was shot</a:t>
            </a:r>
            <a:r>
              <a:rPr lang="en-US" sz="2000" dirty="0"/>
              <a:t>. (We don’t know who shot her.)</a:t>
            </a:r>
          </a:p>
          <a:p>
            <a:r>
              <a:rPr lang="en-US" sz="2000" dirty="0"/>
              <a:t> </a:t>
            </a:r>
            <a:r>
              <a:rPr lang="en-US" sz="2000" dirty="0">
                <a:solidFill>
                  <a:srgbClr val="FF0000"/>
                </a:solidFill>
              </a:rPr>
              <a:t>This church was built in 1815</a:t>
            </a:r>
            <a:r>
              <a:rPr lang="en-US" sz="2000" dirty="0"/>
              <a:t>. (Unimportant agent) </a:t>
            </a:r>
          </a:p>
          <a:p>
            <a:r>
              <a:rPr lang="en-US" sz="2000" dirty="0">
                <a:solidFill>
                  <a:srgbClr val="FF0000"/>
                </a:solidFill>
              </a:rPr>
              <a:t>He has been arrested</a:t>
            </a:r>
            <a:r>
              <a:rPr lang="en-US" sz="2000" dirty="0"/>
              <a:t>. (Obviously by the police) </a:t>
            </a:r>
          </a:p>
          <a:p>
            <a:endParaRPr lang="en-US" sz="2000" dirty="0"/>
          </a:p>
          <a:p>
            <a:r>
              <a:rPr lang="en-US" sz="2000" b="1" dirty="0"/>
              <a:t>2. to make more polite or formal statements:</a:t>
            </a:r>
          </a:p>
          <a:p>
            <a:endParaRPr lang="en-US" sz="2000" dirty="0"/>
          </a:p>
          <a:p>
            <a:r>
              <a:rPr lang="en-US" sz="2000" dirty="0"/>
              <a:t>EX: </a:t>
            </a:r>
            <a:r>
              <a:rPr lang="en-US" sz="2000" dirty="0">
                <a:solidFill>
                  <a:srgbClr val="FF0000"/>
                </a:solidFill>
              </a:rPr>
              <a:t>The car hasn’t been cleaned</a:t>
            </a:r>
            <a:r>
              <a:rPr lang="en-US" sz="2000" dirty="0"/>
              <a:t>. (more polite) (You haven’t cleaned the car. – less polite) </a:t>
            </a:r>
          </a:p>
          <a:p>
            <a:endParaRPr lang="en-US" sz="2000" dirty="0"/>
          </a:p>
          <a:p>
            <a:r>
              <a:rPr lang="en-US" sz="2000" b="1" dirty="0"/>
              <a:t>3. when the action is more important than the agent, as in processes, instructions, events, reports, headlines, new items, and advertisement:</a:t>
            </a:r>
            <a:endParaRPr lang="en-US" sz="2000" dirty="0"/>
          </a:p>
          <a:p>
            <a:endParaRPr lang="en-US" sz="2000" dirty="0"/>
          </a:p>
          <a:p>
            <a:r>
              <a:rPr lang="en-US" sz="2000" dirty="0">
                <a:solidFill>
                  <a:srgbClr val="FF0000"/>
                </a:solidFill>
              </a:rPr>
              <a:t>EX: 30 people were killed in the earthquake</a:t>
            </a:r>
            <a:r>
              <a:rPr lang="en-US" sz="2000" dirty="0"/>
              <a:t>.</a:t>
            </a:r>
            <a:br>
              <a:rPr lang="en-US" sz="2000" dirty="0"/>
            </a:br>
            <a:endParaRPr lang="en-US" sz="2000" dirty="0"/>
          </a:p>
          <a:p>
            <a:r>
              <a:rPr lang="en-US" sz="2000" dirty="0"/>
              <a:t> </a:t>
            </a:r>
            <a:r>
              <a:rPr lang="en-US" sz="2000" b="1" dirty="0"/>
              <a:t>4. to put emphasis on the agent:</a:t>
            </a:r>
          </a:p>
          <a:p>
            <a:endParaRPr lang="en-US" sz="2000" dirty="0"/>
          </a:p>
          <a:p>
            <a:r>
              <a:rPr lang="en-US" sz="2000" dirty="0"/>
              <a:t>EX: T</a:t>
            </a:r>
            <a:r>
              <a:rPr lang="en-US" sz="2000" dirty="0">
                <a:solidFill>
                  <a:srgbClr val="FF0000"/>
                </a:solidFill>
              </a:rPr>
              <a:t>he new library will be opened by the Queen</a:t>
            </a:r>
            <a:r>
              <a:rPr lang="en-US" sz="2000" dirty="0"/>
              <a:t>.</a:t>
            </a:r>
            <a:endParaRPr lang="it-IT" sz="2000" dirty="0"/>
          </a:p>
        </p:txBody>
      </p:sp>
    </p:spTree>
    <p:extLst>
      <p:ext uri="{BB962C8B-B14F-4D97-AF65-F5344CB8AC3E}">
        <p14:creationId xmlns:p14="http://schemas.microsoft.com/office/powerpoint/2010/main" val="1939399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2166389E-E4CB-46BA-BD4E-6302DBE9F3E9}"/>
              </a:ext>
            </a:extLst>
          </p:cNvPr>
          <p:cNvSpPr/>
          <p:nvPr/>
        </p:nvSpPr>
        <p:spPr>
          <a:xfrm>
            <a:off x="185738" y="157163"/>
            <a:ext cx="11830050" cy="6370975"/>
          </a:xfrm>
          <a:prstGeom prst="rect">
            <a:avLst/>
          </a:prstGeom>
        </p:spPr>
        <p:txBody>
          <a:bodyPr wrap="square">
            <a:spAutoFit/>
          </a:bodyPr>
          <a:lstStyle/>
          <a:p>
            <a:r>
              <a:rPr lang="en-US" sz="2400" b="1" dirty="0"/>
              <a:t>AGENT</a:t>
            </a:r>
          </a:p>
          <a:p>
            <a:r>
              <a:rPr lang="en-US" dirty="0"/>
              <a:t>To say who did the action that we are talking about, </a:t>
            </a:r>
            <a:r>
              <a:rPr lang="en-US" dirty="0" err="1"/>
              <a:t>ie</a:t>
            </a:r>
            <a:r>
              <a:rPr lang="en-US" dirty="0"/>
              <a:t>. to refer to the agent, we use the preposition by and the name (</a:t>
            </a:r>
            <a:r>
              <a:rPr lang="en-US" dirty="0">
                <a:solidFill>
                  <a:srgbClr val="FF0000"/>
                </a:solidFill>
              </a:rPr>
              <a:t>by Peter</a:t>
            </a:r>
            <a:r>
              <a:rPr lang="en-US" dirty="0"/>
              <a:t>) , noun (</a:t>
            </a:r>
            <a:r>
              <a:rPr lang="en-US" dirty="0">
                <a:solidFill>
                  <a:srgbClr val="FF0000"/>
                </a:solidFill>
              </a:rPr>
              <a:t>by the teacher</a:t>
            </a:r>
            <a:r>
              <a:rPr lang="en-US" dirty="0"/>
              <a:t>) or pronoun (</a:t>
            </a:r>
            <a:r>
              <a:rPr lang="en-US" dirty="0">
                <a:solidFill>
                  <a:srgbClr val="FF0000"/>
                </a:solidFill>
              </a:rPr>
              <a:t>by</a:t>
            </a:r>
            <a:r>
              <a:rPr lang="en-US" dirty="0"/>
              <a:t> </a:t>
            </a:r>
            <a:r>
              <a:rPr lang="en-US" dirty="0">
                <a:solidFill>
                  <a:srgbClr val="FF0000"/>
                </a:solidFill>
              </a:rPr>
              <a:t>him</a:t>
            </a:r>
            <a:r>
              <a:rPr lang="en-US" dirty="0"/>
              <a:t>) at the end of the sentence. We usually only refer to the agent when it gives us some important information which otherwise would be</a:t>
            </a:r>
          </a:p>
          <a:p>
            <a:r>
              <a:rPr lang="en-US" dirty="0"/>
              <a:t>missing from the sentence.</a:t>
            </a:r>
          </a:p>
          <a:p>
            <a:r>
              <a:rPr lang="en-US" dirty="0">
                <a:solidFill>
                  <a:srgbClr val="FF0000"/>
                </a:solidFill>
              </a:rPr>
              <a:t>EX: Our house was designed by a famous architect.</a:t>
            </a:r>
          </a:p>
          <a:p>
            <a:endParaRPr lang="en-US" dirty="0">
              <a:solidFill>
                <a:srgbClr val="FF0000"/>
              </a:solidFill>
            </a:endParaRPr>
          </a:p>
          <a:p>
            <a:r>
              <a:rPr lang="en-US" sz="2400" b="1" dirty="0">
                <a:solidFill>
                  <a:schemeClr val="accent1">
                    <a:lumMod val="50000"/>
                  </a:schemeClr>
                </a:solidFill>
              </a:rPr>
              <a:t>We </a:t>
            </a:r>
            <a:r>
              <a:rPr lang="en-US" sz="2400" b="1" u="sng" dirty="0">
                <a:solidFill>
                  <a:schemeClr val="accent1">
                    <a:lumMod val="50000"/>
                  </a:schemeClr>
                </a:solidFill>
              </a:rPr>
              <a:t>don’t mention the agent</a:t>
            </a:r>
            <a:r>
              <a:rPr lang="en-US" sz="2400" b="1" dirty="0">
                <a:solidFill>
                  <a:schemeClr val="accent1">
                    <a:lumMod val="50000"/>
                  </a:schemeClr>
                </a:solidFill>
              </a:rPr>
              <a:t>:</a:t>
            </a:r>
          </a:p>
          <a:p>
            <a:r>
              <a:rPr lang="en-US" dirty="0"/>
              <a:t>1. if we don’t know who has done what we are talking about.</a:t>
            </a:r>
          </a:p>
          <a:p>
            <a:r>
              <a:rPr lang="en-US" dirty="0">
                <a:solidFill>
                  <a:srgbClr val="FF0000"/>
                </a:solidFill>
              </a:rPr>
              <a:t>Our car was stolen last night</a:t>
            </a:r>
            <a:r>
              <a:rPr lang="en-US" dirty="0"/>
              <a:t>. (We don’t know who stole it)</a:t>
            </a:r>
          </a:p>
          <a:p>
            <a:endParaRPr lang="en-US" dirty="0"/>
          </a:p>
          <a:p>
            <a:r>
              <a:rPr lang="en-US" dirty="0"/>
              <a:t>2. if we are not interested in who has done what we are talking about or it is not important to</a:t>
            </a:r>
          </a:p>
          <a:p>
            <a:r>
              <a:rPr lang="en-US" dirty="0"/>
              <a:t>mention it.</a:t>
            </a:r>
          </a:p>
          <a:p>
            <a:r>
              <a:rPr lang="en-US" dirty="0">
                <a:solidFill>
                  <a:srgbClr val="FF0000"/>
                </a:solidFill>
              </a:rPr>
              <a:t>He has been taken to hospital</a:t>
            </a:r>
            <a:r>
              <a:rPr lang="en-US" dirty="0"/>
              <a:t>. (What we are interested in is the fact that he has been taken</a:t>
            </a:r>
          </a:p>
          <a:p>
            <a:r>
              <a:rPr lang="en-US" dirty="0"/>
              <a:t>to hospital and not who has taken him.)</a:t>
            </a:r>
          </a:p>
          <a:p>
            <a:endParaRPr lang="en-US" dirty="0"/>
          </a:p>
          <a:p>
            <a:r>
              <a:rPr lang="en-US" dirty="0"/>
              <a:t>3. if it is easy to understand who did something without it being mentioned.</a:t>
            </a:r>
          </a:p>
          <a:p>
            <a:r>
              <a:rPr lang="en-US" dirty="0">
                <a:solidFill>
                  <a:srgbClr val="FF0000"/>
                </a:solidFill>
              </a:rPr>
              <a:t>The murderer was arrested last night. </a:t>
            </a:r>
            <a:r>
              <a:rPr lang="en-US" dirty="0"/>
              <a:t>(It is not necessary to mention that he has been</a:t>
            </a:r>
          </a:p>
          <a:p>
            <a:r>
              <a:rPr lang="en-US" dirty="0"/>
              <a:t>arrested by the police because it is self-evident.)</a:t>
            </a:r>
          </a:p>
          <a:p>
            <a:endParaRPr lang="en-US" dirty="0"/>
          </a:p>
          <a:p>
            <a:r>
              <a:rPr lang="en-US" dirty="0"/>
              <a:t>4. if the subject of the active voice sentence is something like somebody, people, they, you, etc.</a:t>
            </a:r>
          </a:p>
          <a:p>
            <a:r>
              <a:rPr lang="en-US" dirty="0">
                <a:solidFill>
                  <a:srgbClr val="FF0000"/>
                </a:solidFill>
              </a:rPr>
              <a:t>Someone broke the window. </a:t>
            </a:r>
            <a:r>
              <a:rPr lang="en-US" dirty="0"/>
              <a:t>→ The window was broken.</a:t>
            </a:r>
            <a:endParaRPr lang="it-IT" dirty="0"/>
          </a:p>
        </p:txBody>
      </p:sp>
    </p:spTree>
    <p:extLst>
      <p:ext uri="{BB962C8B-B14F-4D97-AF65-F5344CB8AC3E}">
        <p14:creationId xmlns:p14="http://schemas.microsoft.com/office/powerpoint/2010/main" val="350231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97EC2267-50C5-4D10-B2C7-6692BCD29C62}"/>
              </a:ext>
            </a:extLst>
          </p:cNvPr>
          <p:cNvSpPr/>
          <p:nvPr/>
        </p:nvSpPr>
        <p:spPr>
          <a:xfrm>
            <a:off x="1304924" y="564714"/>
            <a:ext cx="8867775" cy="6001643"/>
          </a:xfrm>
          <a:prstGeom prst="rect">
            <a:avLst/>
          </a:prstGeom>
        </p:spPr>
        <p:txBody>
          <a:bodyPr wrap="square">
            <a:spAutoFit/>
          </a:bodyPr>
          <a:lstStyle/>
          <a:p>
            <a:r>
              <a:rPr lang="en-US" sz="2400" dirty="0"/>
              <a:t>ACTIVE TO PASSIVE To change a sentence from the active voice to the passive voice: </a:t>
            </a:r>
          </a:p>
          <a:p>
            <a:endParaRPr lang="en-US" sz="2400" dirty="0"/>
          </a:p>
          <a:p>
            <a:pPr marL="342900" indent="-342900">
              <a:buAutoNum type="arabicParenR"/>
            </a:pPr>
            <a:r>
              <a:rPr lang="en-US" sz="2400" dirty="0"/>
              <a:t>the object of the active voice sentence becomes the subject of the passive voice sentence. </a:t>
            </a:r>
          </a:p>
          <a:p>
            <a:endParaRPr lang="en-US" sz="2400" dirty="0"/>
          </a:p>
          <a:p>
            <a:r>
              <a:rPr lang="en-US" sz="2400" dirty="0">
                <a:solidFill>
                  <a:schemeClr val="tx2">
                    <a:lumMod val="75000"/>
                  </a:schemeClr>
                </a:solidFill>
              </a:rPr>
              <a:t>Agatha Christie wrote this book. (ACTIVE)</a:t>
            </a:r>
          </a:p>
          <a:p>
            <a:r>
              <a:rPr lang="en-US" sz="2400" dirty="0">
                <a:solidFill>
                  <a:schemeClr val="accent2">
                    <a:lumMod val="75000"/>
                  </a:schemeClr>
                </a:solidFill>
              </a:rPr>
              <a:t>BECOMES</a:t>
            </a:r>
          </a:p>
          <a:p>
            <a:r>
              <a:rPr lang="en-US" sz="2400" dirty="0">
                <a:solidFill>
                  <a:srgbClr val="FF0000"/>
                </a:solidFill>
              </a:rPr>
              <a:t>This book was written by Agatha Christie. (PASSIVE)</a:t>
            </a:r>
          </a:p>
          <a:p>
            <a:endParaRPr lang="en-US" sz="2400" dirty="0"/>
          </a:p>
          <a:p>
            <a:pPr marL="342900" indent="-342900">
              <a:buAutoNum type="arabicParenR" startAt="2"/>
            </a:pPr>
            <a:r>
              <a:rPr lang="en-US" sz="2400" dirty="0"/>
              <a:t>we change the main verb of the active voice sentence into the passive voice. The tense remains unchanged. </a:t>
            </a:r>
          </a:p>
          <a:p>
            <a:endParaRPr lang="en-US" sz="2400" dirty="0"/>
          </a:p>
          <a:p>
            <a:pPr marL="342900" indent="-342900">
              <a:buAutoNum type="arabicParenR" startAt="2"/>
            </a:pPr>
            <a:r>
              <a:rPr lang="en-US" sz="2400" dirty="0"/>
              <a:t> the subject of the active voice sentence becomes the agent of the passive sentence. It is placed after the past participle and it is preceded by the preposition by.</a:t>
            </a:r>
            <a:endParaRPr lang="it-IT" sz="2400" dirty="0"/>
          </a:p>
        </p:txBody>
      </p:sp>
    </p:spTree>
    <p:extLst>
      <p:ext uri="{BB962C8B-B14F-4D97-AF65-F5344CB8AC3E}">
        <p14:creationId xmlns:p14="http://schemas.microsoft.com/office/powerpoint/2010/main" val="2015470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DD1F6CFA-0726-4BC9-BCA7-461860164CEE}"/>
              </a:ext>
            </a:extLst>
          </p:cNvPr>
          <p:cNvPicPr>
            <a:picLocks noChangeAspect="1"/>
          </p:cNvPicPr>
          <p:nvPr/>
        </p:nvPicPr>
        <p:blipFill>
          <a:blip r:embed="rId2"/>
          <a:stretch>
            <a:fillRect/>
          </a:stretch>
        </p:blipFill>
        <p:spPr>
          <a:xfrm>
            <a:off x="2857499" y="1714500"/>
            <a:ext cx="6272213" cy="3428999"/>
          </a:xfrm>
          <a:prstGeom prst="rect">
            <a:avLst/>
          </a:prstGeom>
        </p:spPr>
      </p:pic>
    </p:spTree>
    <p:extLst>
      <p:ext uri="{BB962C8B-B14F-4D97-AF65-F5344CB8AC3E}">
        <p14:creationId xmlns:p14="http://schemas.microsoft.com/office/powerpoint/2010/main" val="35871052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61CB2CF4-E75B-4228-82BA-4173AD484481}"/>
              </a:ext>
            </a:extLst>
          </p:cNvPr>
          <p:cNvPicPr>
            <a:picLocks noChangeAspect="1"/>
          </p:cNvPicPr>
          <p:nvPr/>
        </p:nvPicPr>
        <p:blipFill>
          <a:blip r:embed="rId2"/>
          <a:stretch>
            <a:fillRect/>
          </a:stretch>
        </p:blipFill>
        <p:spPr>
          <a:xfrm>
            <a:off x="3000374" y="1407319"/>
            <a:ext cx="7072313" cy="4043362"/>
          </a:xfrm>
          <a:prstGeom prst="rect">
            <a:avLst/>
          </a:prstGeom>
        </p:spPr>
      </p:pic>
    </p:spTree>
    <p:extLst>
      <p:ext uri="{BB962C8B-B14F-4D97-AF65-F5344CB8AC3E}">
        <p14:creationId xmlns:p14="http://schemas.microsoft.com/office/powerpoint/2010/main" val="2628246804"/>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1720</Words>
  <Application>Microsoft Office PowerPoint</Application>
  <PresentationFormat>Widescreen</PresentationFormat>
  <Paragraphs>183</Paragraphs>
  <Slides>17</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17</vt:i4>
      </vt:variant>
    </vt:vector>
  </HeadingPairs>
  <TitlesOfParts>
    <vt:vector size="21" baseType="lpstr">
      <vt:lpstr>Arial</vt:lpstr>
      <vt:lpstr>Calibri</vt:lpstr>
      <vt:lpstr>Calibri Light</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Utente</dc:creator>
  <cp:lastModifiedBy>Utente</cp:lastModifiedBy>
  <cp:revision>5</cp:revision>
  <dcterms:created xsi:type="dcterms:W3CDTF">2023-01-13T14:48:42Z</dcterms:created>
  <dcterms:modified xsi:type="dcterms:W3CDTF">2023-01-13T15:18:00Z</dcterms:modified>
</cp:coreProperties>
</file>