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8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89751F-D0F9-4BE5-85D4-C0D2AE6B6B23}"/>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AC5054DC-54F0-4449-9943-1DCAE8FD29B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216B948F-528E-490B-A0DA-8A51F7194B4C}"/>
              </a:ext>
            </a:extLst>
          </p:cNvPr>
          <p:cNvSpPr>
            <a:spLocks noGrp="1"/>
          </p:cNvSpPr>
          <p:nvPr>
            <p:ph type="dt" sz="half" idx="10"/>
          </p:nvPr>
        </p:nvSpPr>
        <p:spPr/>
        <p:txBody>
          <a:bodyPr/>
          <a:lstStyle/>
          <a:p>
            <a:fld id="{64B460CB-3982-495B-A6BF-C7CD663AE825}" type="datetimeFigureOut">
              <a:rPr lang="it-IT" smtClean="0"/>
              <a:t>06/12/2022</a:t>
            </a:fld>
            <a:endParaRPr lang="it-IT"/>
          </a:p>
        </p:txBody>
      </p:sp>
      <p:sp>
        <p:nvSpPr>
          <p:cNvPr id="5" name="Segnaposto piè di pagina 4">
            <a:extLst>
              <a:ext uri="{FF2B5EF4-FFF2-40B4-BE49-F238E27FC236}">
                <a16:creationId xmlns:a16="http://schemas.microsoft.com/office/drawing/2014/main" id="{94A1EDC9-04FF-4442-960D-F0D96080DA7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A794C55-4EE3-45E8-B623-C1476448A193}"/>
              </a:ext>
            </a:extLst>
          </p:cNvPr>
          <p:cNvSpPr>
            <a:spLocks noGrp="1"/>
          </p:cNvSpPr>
          <p:nvPr>
            <p:ph type="sldNum" sz="quarter" idx="12"/>
          </p:nvPr>
        </p:nvSpPr>
        <p:spPr/>
        <p:txBody>
          <a:bodyPr/>
          <a:lstStyle/>
          <a:p>
            <a:fld id="{414F8194-9003-433E-9AA7-DA3B83C62B63}" type="slidenum">
              <a:rPr lang="it-IT" smtClean="0"/>
              <a:t>‹N›</a:t>
            </a:fld>
            <a:endParaRPr lang="it-IT"/>
          </a:p>
        </p:txBody>
      </p:sp>
    </p:spTree>
    <p:extLst>
      <p:ext uri="{BB962C8B-B14F-4D97-AF65-F5344CB8AC3E}">
        <p14:creationId xmlns:p14="http://schemas.microsoft.com/office/powerpoint/2010/main" val="2264699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537500-B15E-41FE-B7E4-71C12390ECE9}"/>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E8ACF454-2711-45AE-803E-4CA4C6C1EC07}"/>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20DB2FC-4F02-4DBD-98B0-18783A103C5D}"/>
              </a:ext>
            </a:extLst>
          </p:cNvPr>
          <p:cNvSpPr>
            <a:spLocks noGrp="1"/>
          </p:cNvSpPr>
          <p:nvPr>
            <p:ph type="dt" sz="half" idx="10"/>
          </p:nvPr>
        </p:nvSpPr>
        <p:spPr/>
        <p:txBody>
          <a:bodyPr/>
          <a:lstStyle/>
          <a:p>
            <a:fld id="{64B460CB-3982-495B-A6BF-C7CD663AE825}" type="datetimeFigureOut">
              <a:rPr lang="it-IT" smtClean="0"/>
              <a:t>06/12/2022</a:t>
            </a:fld>
            <a:endParaRPr lang="it-IT"/>
          </a:p>
        </p:txBody>
      </p:sp>
      <p:sp>
        <p:nvSpPr>
          <p:cNvPr id="5" name="Segnaposto piè di pagina 4">
            <a:extLst>
              <a:ext uri="{FF2B5EF4-FFF2-40B4-BE49-F238E27FC236}">
                <a16:creationId xmlns:a16="http://schemas.microsoft.com/office/drawing/2014/main" id="{18C5D8F0-2C17-4A1A-AF66-9B54E0D0755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93070D7-FD20-4459-8FCD-40311CB631EC}"/>
              </a:ext>
            </a:extLst>
          </p:cNvPr>
          <p:cNvSpPr>
            <a:spLocks noGrp="1"/>
          </p:cNvSpPr>
          <p:nvPr>
            <p:ph type="sldNum" sz="quarter" idx="12"/>
          </p:nvPr>
        </p:nvSpPr>
        <p:spPr/>
        <p:txBody>
          <a:bodyPr/>
          <a:lstStyle/>
          <a:p>
            <a:fld id="{414F8194-9003-433E-9AA7-DA3B83C62B63}" type="slidenum">
              <a:rPr lang="it-IT" smtClean="0"/>
              <a:t>‹N›</a:t>
            </a:fld>
            <a:endParaRPr lang="it-IT"/>
          </a:p>
        </p:txBody>
      </p:sp>
    </p:spTree>
    <p:extLst>
      <p:ext uri="{BB962C8B-B14F-4D97-AF65-F5344CB8AC3E}">
        <p14:creationId xmlns:p14="http://schemas.microsoft.com/office/powerpoint/2010/main" val="2293216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87BBB090-1F9F-43C3-8C37-D821D1AF8DE7}"/>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15D9ACEE-375F-443A-9ADD-FF8A50102763}"/>
              </a:ext>
            </a:extLst>
          </p:cNvPr>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D4A471A-3B51-4A17-980C-355939F0011F}"/>
              </a:ext>
            </a:extLst>
          </p:cNvPr>
          <p:cNvSpPr>
            <a:spLocks noGrp="1"/>
          </p:cNvSpPr>
          <p:nvPr>
            <p:ph type="dt" sz="half" idx="10"/>
          </p:nvPr>
        </p:nvSpPr>
        <p:spPr/>
        <p:txBody>
          <a:bodyPr/>
          <a:lstStyle/>
          <a:p>
            <a:fld id="{64B460CB-3982-495B-A6BF-C7CD663AE825}" type="datetimeFigureOut">
              <a:rPr lang="it-IT" smtClean="0"/>
              <a:t>06/12/2022</a:t>
            </a:fld>
            <a:endParaRPr lang="it-IT"/>
          </a:p>
        </p:txBody>
      </p:sp>
      <p:sp>
        <p:nvSpPr>
          <p:cNvPr id="5" name="Segnaposto piè di pagina 4">
            <a:extLst>
              <a:ext uri="{FF2B5EF4-FFF2-40B4-BE49-F238E27FC236}">
                <a16:creationId xmlns:a16="http://schemas.microsoft.com/office/drawing/2014/main" id="{32F7233D-25C5-4891-BBF5-DAEFDDB23CD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D3F72E9-3359-495B-A472-0B5E03B19CFE}"/>
              </a:ext>
            </a:extLst>
          </p:cNvPr>
          <p:cNvSpPr>
            <a:spLocks noGrp="1"/>
          </p:cNvSpPr>
          <p:nvPr>
            <p:ph type="sldNum" sz="quarter" idx="12"/>
          </p:nvPr>
        </p:nvSpPr>
        <p:spPr/>
        <p:txBody>
          <a:bodyPr/>
          <a:lstStyle/>
          <a:p>
            <a:fld id="{414F8194-9003-433E-9AA7-DA3B83C62B63}" type="slidenum">
              <a:rPr lang="it-IT" smtClean="0"/>
              <a:t>‹N›</a:t>
            </a:fld>
            <a:endParaRPr lang="it-IT"/>
          </a:p>
        </p:txBody>
      </p:sp>
    </p:spTree>
    <p:extLst>
      <p:ext uri="{BB962C8B-B14F-4D97-AF65-F5344CB8AC3E}">
        <p14:creationId xmlns:p14="http://schemas.microsoft.com/office/powerpoint/2010/main" val="1663879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000E4A-BC97-4FD5-AF3C-BC5BFA7887B5}"/>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E936801-EB1F-478D-8B7A-C690255924C0}"/>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13A9E47-6644-448A-96B7-5B950C5F591E}"/>
              </a:ext>
            </a:extLst>
          </p:cNvPr>
          <p:cNvSpPr>
            <a:spLocks noGrp="1"/>
          </p:cNvSpPr>
          <p:nvPr>
            <p:ph type="dt" sz="half" idx="10"/>
          </p:nvPr>
        </p:nvSpPr>
        <p:spPr/>
        <p:txBody>
          <a:bodyPr/>
          <a:lstStyle/>
          <a:p>
            <a:fld id="{64B460CB-3982-495B-A6BF-C7CD663AE825}" type="datetimeFigureOut">
              <a:rPr lang="it-IT" smtClean="0"/>
              <a:t>06/12/2022</a:t>
            </a:fld>
            <a:endParaRPr lang="it-IT"/>
          </a:p>
        </p:txBody>
      </p:sp>
      <p:sp>
        <p:nvSpPr>
          <p:cNvPr id="5" name="Segnaposto piè di pagina 4">
            <a:extLst>
              <a:ext uri="{FF2B5EF4-FFF2-40B4-BE49-F238E27FC236}">
                <a16:creationId xmlns:a16="http://schemas.microsoft.com/office/drawing/2014/main" id="{20625E29-14C9-4BFF-802C-A648B81CB90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4FFCF77-BCEB-4AA0-99DE-4B313B959EB4}"/>
              </a:ext>
            </a:extLst>
          </p:cNvPr>
          <p:cNvSpPr>
            <a:spLocks noGrp="1"/>
          </p:cNvSpPr>
          <p:nvPr>
            <p:ph type="sldNum" sz="quarter" idx="12"/>
          </p:nvPr>
        </p:nvSpPr>
        <p:spPr/>
        <p:txBody>
          <a:bodyPr/>
          <a:lstStyle/>
          <a:p>
            <a:fld id="{414F8194-9003-433E-9AA7-DA3B83C62B63}" type="slidenum">
              <a:rPr lang="it-IT" smtClean="0"/>
              <a:t>‹N›</a:t>
            </a:fld>
            <a:endParaRPr lang="it-IT"/>
          </a:p>
        </p:txBody>
      </p:sp>
    </p:spTree>
    <p:extLst>
      <p:ext uri="{BB962C8B-B14F-4D97-AF65-F5344CB8AC3E}">
        <p14:creationId xmlns:p14="http://schemas.microsoft.com/office/powerpoint/2010/main" val="2841620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A6C08EF-87A2-45E2-90C8-AD9D8135E0F7}"/>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3B947198-CE42-4E28-B702-85372C9386A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D00933A1-9A9D-4049-A3A6-EE3C438EBD6D}"/>
              </a:ext>
            </a:extLst>
          </p:cNvPr>
          <p:cNvSpPr>
            <a:spLocks noGrp="1"/>
          </p:cNvSpPr>
          <p:nvPr>
            <p:ph type="dt" sz="half" idx="10"/>
          </p:nvPr>
        </p:nvSpPr>
        <p:spPr/>
        <p:txBody>
          <a:bodyPr/>
          <a:lstStyle/>
          <a:p>
            <a:fld id="{64B460CB-3982-495B-A6BF-C7CD663AE825}" type="datetimeFigureOut">
              <a:rPr lang="it-IT" smtClean="0"/>
              <a:t>06/12/2022</a:t>
            </a:fld>
            <a:endParaRPr lang="it-IT"/>
          </a:p>
        </p:txBody>
      </p:sp>
      <p:sp>
        <p:nvSpPr>
          <p:cNvPr id="5" name="Segnaposto piè di pagina 4">
            <a:extLst>
              <a:ext uri="{FF2B5EF4-FFF2-40B4-BE49-F238E27FC236}">
                <a16:creationId xmlns:a16="http://schemas.microsoft.com/office/drawing/2014/main" id="{50E1AE33-E1A0-4E7E-8C7C-C2449C6DCFC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EB1B92A-6C6F-4B81-A290-A57EFB2B8CA0}"/>
              </a:ext>
            </a:extLst>
          </p:cNvPr>
          <p:cNvSpPr>
            <a:spLocks noGrp="1"/>
          </p:cNvSpPr>
          <p:nvPr>
            <p:ph type="sldNum" sz="quarter" idx="12"/>
          </p:nvPr>
        </p:nvSpPr>
        <p:spPr/>
        <p:txBody>
          <a:bodyPr/>
          <a:lstStyle/>
          <a:p>
            <a:fld id="{414F8194-9003-433E-9AA7-DA3B83C62B63}" type="slidenum">
              <a:rPr lang="it-IT" smtClean="0"/>
              <a:t>‹N›</a:t>
            </a:fld>
            <a:endParaRPr lang="it-IT"/>
          </a:p>
        </p:txBody>
      </p:sp>
    </p:spTree>
    <p:extLst>
      <p:ext uri="{BB962C8B-B14F-4D97-AF65-F5344CB8AC3E}">
        <p14:creationId xmlns:p14="http://schemas.microsoft.com/office/powerpoint/2010/main" val="2525404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55A9FB-7D74-414C-AB0B-5B6CCCEAA8BC}"/>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6C28C16-C1D5-4944-BFB4-F04B1FE7D466}"/>
              </a:ext>
            </a:extLst>
          </p:cNvPr>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495235F0-3023-47E3-9F4D-0AF0AACC875A}"/>
              </a:ext>
            </a:extLst>
          </p:cNvPr>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FE28C980-BE63-47F4-B759-084AEBD9E115}"/>
              </a:ext>
            </a:extLst>
          </p:cNvPr>
          <p:cNvSpPr>
            <a:spLocks noGrp="1"/>
          </p:cNvSpPr>
          <p:nvPr>
            <p:ph type="dt" sz="half" idx="10"/>
          </p:nvPr>
        </p:nvSpPr>
        <p:spPr/>
        <p:txBody>
          <a:bodyPr/>
          <a:lstStyle/>
          <a:p>
            <a:fld id="{64B460CB-3982-495B-A6BF-C7CD663AE825}" type="datetimeFigureOut">
              <a:rPr lang="it-IT" smtClean="0"/>
              <a:t>06/12/2022</a:t>
            </a:fld>
            <a:endParaRPr lang="it-IT"/>
          </a:p>
        </p:txBody>
      </p:sp>
      <p:sp>
        <p:nvSpPr>
          <p:cNvPr id="6" name="Segnaposto piè di pagina 5">
            <a:extLst>
              <a:ext uri="{FF2B5EF4-FFF2-40B4-BE49-F238E27FC236}">
                <a16:creationId xmlns:a16="http://schemas.microsoft.com/office/drawing/2014/main" id="{E82143BA-211E-469D-B2EC-78969C679E23}"/>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4E07124-2E45-4D2F-90B1-BD4D5728F81A}"/>
              </a:ext>
            </a:extLst>
          </p:cNvPr>
          <p:cNvSpPr>
            <a:spLocks noGrp="1"/>
          </p:cNvSpPr>
          <p:nvPr>
            <p:ph type="sldNum" sz="quarter" idx="12"/>
          </p:nvPr>
        </p:nvSpPr>
        <p:spPr/>
        <p:txBody>
          <a:bodyPr/>
          <a:lstStyle/>
          <a:p>
            <a:fld id="{414F8194-9003-433E-9AA7-DA3B83C62B63}" type="slidenum">
              <a:rPr lang="it-IT" smtClean="0"/>
              <a:t>‹N›</a:t>
            </a:fld>
            <a:endParaRPr lang="it-IT"/>
          </a:p>
        </p:txBody>
      </p:sp>
    </p:spTree>
    <p:extLst>
      <p:ext uri="{BB962C8B-B14F-4D97-AF65-F5344CB8AC3E}">
        <p14:creationId xmlns:p14="http://schemas.microsoft.com/office/powerpoint/2010/main" val="612463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B44025-1FBD-4A1C-912D-737906D2F0D8}"/>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DEC20BF4-583A-40E6-BE21-691A94F7BFA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C8A19BFC-6D61-40DF-950C-D75B7FD8BEE5}"/>
              </a:ext>
            </a:extLst>
          </p:cNvPr>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C5EA6B2F-18C9-4E1E-81E1-886BCAAC5A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FCDF354A-6079-45BF-8DEE-8EB62C417D8D}"/>
              </a:ext>
            </a:extLst>
          </p:cNvPr>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9787FDE0-D974-4ED9-A37B-2573C02255E5}"/>
              </a:ext>
            </a:extLst>
          </p:cNvPr>
          <p:cNvSpPr>
            <a:spLocks noGrp="1"/>
          </p:cNvSpPr>
          <p:nvPr>
            <p:ph type="dt" sz="half" idx="10"/>
          </p:nvPr>
        </p:nvSpPr>
        <p:spPr/>
        <p:txBody>
          <a:bodyPr/>
          <a:lstStyle/>
          <a:p>
            <a:fld id="{64B460CB-3982-495B-A6BF-C7CD663AE825}" type="datetimeFigureOut">
              <a:rPr lang="it-IT" smtClean="0"/>
              <a:t>06/12/2022</a:t>
            </a:fld>
            <a:endParaRPr lang="it-IT"/>
          </a:p>
        </p:txBody>
      </p:sp>
      <p:sp>
        <p:nvSpPr>
          <p:cNvPr id="8" name="Segnaposto piè di pagina 7">
            <a:extLst>
              <a:ext uri="{FF2B5EF4-FFF2-40B4-BE49-F238E27FC236}">
                <a16:creationId xmlns:a16="http://schemas.microsoft.com/office/drawing/2014/main" id="{2E28934B-8D1C-4D25-9136-D5FBE35E786E}"/>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111A10D2-8B45-4F1F-82EA-A094C2A4EA13}"/>
              </a:ext>
            </a:extLst>
          </p:cNvPr>
          <p:cNvSpPr>
            <a:spLocks noGrp="1"/>
          </p:cNvSpPr>
          <p:nvPr>
            <p:ph type="sldNum" sz="quarter" idx="12"/>
          </p:nvPr>
        </p:nvSpPr>
        <p:spPr/>
        <p:txBody>
          <a:bodyPr/>
          <a:lstStyle/>
          <a:p>
            <a:fld id="{414F8194-9003-433E-9AA7-DA3B83C62B63}" type="slidenum">
              <a:rPr lang="it-IT" smtClean="0"/>
              <a:t>‹N›</a:t>
            </a:fld>
            <a:endParaRPr lang="it-IT"/>
          </a:p>
        </p:txBody>
      </p:sp>
    </p:spTree>
    <p:extLst>
      <p:ext uri="{BB962C8B-B14F-4D97-AF65-F5344CB8AC3E}">
        <p14:creationId xmlns:p14="http://schemas.microsoft.com/office/powerpoint/2010/main" val="2534641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B391AF2-587D-47A4-BD2C-3E150A0DF78E}"/>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842BFF98-5B93-4C86-AEF2-A86EE2B98E50}"/>
              </a:ext>
            </a:extLst>
          </p:cNvPr>
          <p:cNvSpPr>
            <a:spLocks noGrp="1"/>
          </p:cNvSpPr>
          <p:nvPr>
            <p:ph type="dt" sz="half" idx="10"/>
          </p:nvPr>
        </p:nvSpPr>
        <p:spPr/>
        <p:txBody>
          <a:bodyPr/>
          <a:lstStyle/>
          <a:p>
            <a:fld id="{64B460CB-3982-495B-A6BF-C7CD663AE825}" type="datetimeFigureOut">
              <a:rPr lang="it-IT" smtClean="0"/>
              <a:t>06/12/2022</a:t>
            </a:fld>
            <a:endParaRPr lang="it-IT"/>
          </a:p>
        </p:txBody>
      </p:sp>
      <p:sp>
        <p:nvSpPr>
          <p:cNvPr id="4" name="Segnaposto piè di pagina 3">
            <a:extLst>
              <a:ext uri="{FF2B5EF4-FFF2-40B4-BE49-F238E27FC236}">
                <a16:creationId xmlns:a16="http://schemas.microsoft.com/office/drawing/2014/main" id="{62921BB8-CD56-4248-AF4F-51ACC83F013A}"/>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964C0D7E-CD59-4411-9948-80F87C08C92E}"/>
              </a:ext>
            </a:extLst>
          </p:cNvPr>
          <p:cNvSpPr>
            <a:spLocks noGrp="1"/>
          </p:cNvSpPr>
          <p:nvPr>
            <p:ph type="sldNum" sz="quarter" idx="12"/>
          </p:nvPr>
        </p:nvSpPr>
        <p:spPr/>
        <p:txBody>
          <a:bodyPr/>
          <a:lstStyle/>
          <a:p>
            <a:fld id="{414F8194-9003-433E-9AA7-DA3B83C62B63}" type="slidenum">
              <a:rPr lang="it-IT" smtClean="0"/>
              <a:t>‹N›</a:t>
            </a:fld>
            <a:endParaRPr lang="it-IT"/>
          </a:p>
        </p:txBody>
      </p:sp>
    </p:spTree>
    <p:extLst>
      <p:ext uri="{BB962C8B-B14F-4D97-AF65-F5344CB8AC3E}">
        <p14:creationId xmlns:p14="http://schemas.microsoft.com/office/powerpoint/2010/main" val="2953123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470FD3CB-A4A3-4F66-BB1D-58A3D99604C8}"/>
              </a:ext>
            </a:extLst>
          </p:cNvPr>
          <p:cNvSpPr>
            <a:spLocks noGrp="1"/>
          </p:cNvSpPr>
          <p:nvPr>
            <p:ph type="dt" sz="half" idx="10"/>
          </p:nvPr>
        </p:nvSpPr>
        <p:spPr/>
        <p:txBody>
          <a:bodyPr/>
          <a:lstStyle/>
          <a:p>
            <a:fld id="{64B460CB-3982-495B-A6BF-C7CD663AE825}" type="datetimeFigureOut">
              <a:rPr lang="it-IT" smtClean="0"/>
              <a:t>06/12/2022</a:t>
            </a:fld>
            <a:endParaRPr lang="it-IT"/>
          </a:p>
        </p:txBody>
      </p:sp>
      <p:sp>
        <p:nvSpPr>
          <p:cNvPr id="3" name="Segnaposto piè di pagina 2">
            <a:extLst>
              <a:ext uri="{FF2B5EF4-FFF2-40B4-BE49-F238E27FC236}">
                <a16:creationId xmlns:a16="http://schemas.microsoft.com/office/drawing/2014/main" id="{A955FF2D-42CF-4A51-BEEB-352A375FC104}"/>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F7F1D4A8-B03A-4BC6-A726-0A51E0C46C0D}"/>
              </a:ext>
            </a:extLst>
          </p:cNvPr>
          <p:cNvSpPr>
            <a:spLocks noGrp="1"/>
          </p:cNvSpPr>
          <p:nvPr>
            <p:ph type="sldNum" sz="quarter" idx="12"/>
          </p:nvPr>
        </p:nvSpPr>
        <p:spPr/>
        <p:txBody>
          <a:bodyPr/>
          <a:lstStyle/>
          <a:p>
            <a:fld id="{414F8194-9003-433E-9AA7-DA3B83C62B63}" type="slidenum">
              <a:rPr lang="it-IT" smtClean="0"/>
              <a:t>‹N›</a:t>
            </a:fld>
            <a:endParaRPr lang="it-IT"/>
          </a:p>
        </p:txBody>
      </p:sp>
    </p:spTree>
    <p:extLst>
      <p:ext uri="{BB962C8B-B14F-4D97-AF65-F5344CB8AC3E}">
        <p14:creationId xmlns:p14="http://schemas.microsoft.com/office/powerpoint/2010/main" val="2535154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08AD236-CD57-4473-8643-F016C2AAAF5D}"/>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1FEB67F1-C23D-49C7-993A-EAECC7A757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7F852975-E95F-42F5-B5D1-FF20980FAB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E3B26C16-6082-4EEC-ABC0-53A184BE9515}"/>
              </a:ext>
            </a:extLst>
          </p:cNvPr>
          <p:cNvSpPr>
            <a:spLocks noGrp="1"/>
          </p:cNvSpPr>
          <p:nvPr>
            <p:ph type="dt" sz="half" idx="10"/>
          </p:nvPr>
        </p:nvSpPr>
        <p:spPr/>
        <p:txBody>
          <a:bodyPr/>
          <a:lstStyle/>
          <a:p>
            <a:fld id="{64B460CB-3982-495B-A6BF-C7CD663AE825}" type="datetimeFigureOut">
              <a:rPr lang="it-IT" smtClean="0"/>
              <a:t>06/12/2022</a:t>
            </a:fld>
            <a:endParaRPr lang="it-IT"/>
          </a:p>
        </p:txBody>
      </p:sp>
      <p:sp>
        <p:nvSpPr>
          <p:cNvPr id="6" name="Segnaposto piè di pagina 5">
            <a:extLst>
              <a:ext uri="{FF2B5EF4-FFF2-40B4-BE49-F238E27FC236}">
                <a16:creationId xmlns:a16="http://schemas.microsoft.com/office/drawing/2014/main" id="{CE14643D-2045-4339-9AC3-96A8718C0955}"/>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4DEA8A16-C3D2-41B1-BE8F-00FBAE7BB1EA}"/>
              </a:ext>
            </a:extLst>
          </p:cNvPr>
          <p:cNvSpPr>
            <a:spLocks noGrp="1"/>
          </p:cNvSpPr>
          <p:nvPr>
            <p:ph type="sldNum" sz="quarter" idx="12"/>
          </p:nvPr>
        </p:nvSpPr>
        <p:spPr/>
        <p:txBody>
          <a:bodyPr/>
          <a:lstStyle/>
          <a:p>
            <a:fld id="{414F8194-9003-433E-9AA7-DA3B83C62B63}" type="slidenum">
              <a:rPr lang="it-IT" smtClean="0"/>
              <a:t>‹N›</a:t>
            </a:fld>
            <a:endParaRPr lang="it-IT"/>
          </a:p>
        </p:txBody>
      </p:sp>
    </p:spTree>
    <p:extLst>
      <p:ext uri="{BB962C8B-B14F-4D97-AF65-F5344CB8AC3E}">
        <p14:creationId xmlns:p14="http://schemas.microsoft.com/office/powerpoint/2010/main" val="3708280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1C6FF66-46B3-4C15-9CF4-CD9375600660}"/>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0655E8EB-2CDD-49E9-A16C-2A7F11E221E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5966E968-47D2-4E79-9C29-24EEE2DD36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7F886799-36A3-46C3-BF05-6F2000F8D446}"/>
              </a:ext>
            </a:extLst>
          </p:cNvPr>
          <p:cNvSpPr>
            <a:spLocks noGrp="1"/>
          </p:cNvSpPr>
          <p:nvPr>
            <p:ph type="dt" sz="half" idx="10"/>
          </p:nvPr>
        </p:nvSpPr>
        <p:spPr/>
        <p:txBody>
          <a:bodyPr/>
          <a:lstStyle/>
          <a:p>
            <a:fld id="{64B460CB-3982-495B-A6BF-C7CD663AE825}" type="datetimeFigureOut">
              <a:rPr lang="it-IT" smtClean="0"/>
              <a:t>06/12/2022</a:t>
            </a:fld>
            <a:endParaRPr lang="it-IT"/>
          </a:p>
        </p:txBody>
      </p:sp>
      <p:sp>
        <p:nvSpPr>
          <p:cNvPr id="6" name="Segnaposto piè di pagina 5">
            <a:extLst>
              <a:ext uri="{FF2B5EF4-FFF2-40B4-BE49-F238E27FC236}">
                <a16:creationId xmlns:a16="http://schemas.microsoft.com/office/drawing/2014/main" id="{2A42929E-0540-4093-8EAA-0A85304762E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E39C8C3-7E28-4DD4-8D2C-B8D0F292659E}"/>
              </a:ext>
            </a:extLst>
          </p:cNvPr>
          <p:cNvSpPr>
            <a:spLocks noGrp="1"/>
          </p:cNvSpPr>
          <p:nvPr>
            <p:ph type="sldNum" sz="quarter" idx="12"/>
          </p:nvPr>
        </p:nvSpPr>
        <p:spPr/>
        <p:txBody>
          <a:bodyPr/>
          <a:lstStyle/>
          <a:p>
            <a:fld id="{414F8194-9003-433E-9AA7-DA3B83C62B63}" type="slidenum">
              <a:rPr lang="it-IT" smtClean="0"/>
              <a:t>‹N›</a:t>
            </a:fld>
            <a:endParaRPr lang="it-IT"/>
          </a:p>
        </p:txBody>
      </p:sp>
    </p:spTree>
    <p:extLst>
      <p:ext uri="{BB962C8B-B14F-4D97-AF65-F5344CB8AC3E}">
        <p14:creationId xmlns:p14="http://schemas.microsoft.com/office/powerpoint/2010/main" val="3547318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5F635973-8EB3-42F4-89FF-15B40518388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8F7622CD-171A-4101-B97E-4001791D625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5E0E1D2-80E1-49A6-8B91-BEEE907914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B460CB-3982-495B-A6BF-C7CD663AE825}" type="datetimeFigureOut">
              <a:rPr lang="it-IT" smtClean="0"/>
              <a:t>06/12/2022</a:t>
            </a:fld>
            <a:endParaRPr lang="it-IT"/>
          </a:p>
        </p:txBody>
      </p:sp>
      <p:sp>
        <p:nvSpPr>
          <p:cNvPr id="5" name="Segnaposto piè di pagina 4">
            <a:extLst>
              <a:ext uri="{FF2B5EF4-FFF2-40B4-BE49-F238E27FC236}">
                <a16:creationId xmlns:a16="http://schemas.microsoft.com/office/drawing/2014/main" id="{F607B3E9-7DD2-4B86-AD7F-43C4AE8018A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0D22DC08-E488-4BE5-A5AC-619BAD5A96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4F8194-9003-433E-9AA7-DA3B83C62B63}" type="slidenum">
              <a:rPr lang="it-IT" smtClean="0"/>
              <a:t>‹N›</a:t>
            </a:fld>
            <a:endParaRPr lang="it-IT"/>
          </a:p>
        </p:txBody>
      </p:sp>
    </p:spTree>
    <p:extLst>
      <p:ext uri="{BB962C8B-B14F-4D97-AF65-F5344CB8AC3E}">
        <p14:creationId xmlns:p14="http://schemas.microsoft.com/office/powerpoint/2010/main" val="15226894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a:extLst>
              <a:ext uri="{FF2B5EF4-FFF2-40B4-BE49-F238E27FC236}">
                <a16:creationId xmlns:a16="http://schemas.microsoft.com/office/drawing/2014/main" id="{133C2582-B64C-4FAF-9226-B6984E17706F}"/>
              </a:ext>
            </a:extLst>
          </p:cNvPr>
          <p:cNvSpPr>
            <a:spLocks noGrp="1"/>
          </p:cNvSpPr>
          <p:nvPr>
            <p:ph type="subTitle" idx="1"/>
          </p:nvPr>
        </p:nvSpPr>
        <p:spPr/>
        <p:txBody>
          <a:bodyPr/>
          <a:lstStyle/>
          <a:p>
            <a:r>
              <a:rPr lang="it-IT" dirty="0"/>
              <a:t>MAGNETISM AND ELECTROMAGNETISM </a:t>
            </a:r>
          </a:p>
          <a:p>
            <a:r>
              <a:rPr lang="it-IT" dirty="0"/>
              <a:t>PP  32-37</a:t>
            </a:r>
          </a:p>
        </p:txBody>
      </p:sp>
    </p:spTree>
    <p:extLst>
      <p:ext uri="{BB962C8B-B14F-4D97-AF65-F5344CB8AC3E}">
        <p14:creationId xmlns:p14="http://schemas.microsoft.com/office/powerpoint/2010/main" val="36548184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A5A71D33-8ABC-440D-8DDC-2479172B46F4}"/>
              </a:ext>
            </a:extLst>
          </p:cNvPr>
          <p:cNvSpPr txBox="1"/>
          <p:nvPr/>
        </p:nvSpPr>
        <p:spPr>
          <a:xfrm>
            <a:off x="2014538" y="2100263"/>
            <a:ext cx="6958012" cy="3693319"/>
          </a:xfrm>
          <a:prstGeom prst="rect">
            <a:avLst/>
          </a:prstGeom>
          <a:noFill/>
        </p:spPr>
        <p:txBody>
          <a:bodyPr wrap="square" rtlCol="0">
            <a:spAutoFit/>
          </a:bodyPr>
          <a:lstStyle/>
          <a:p>
            <a:r>
              <a:rPr lang="it-IT" dirty="0"/>
              <a:t>THERE ARE TWO DIFFERENT TECHNOLOGIES THAT HAVE BEEN USED BY THE MAGLEV CONSTRUCTORS: </a:t>
            </a:r>
          </a:p>
          <a:p>
            <a:endParaRPr lang="it-IT" dirty="0"/>
          </a:p>
          <a:p>
            <a:r>
              <a:rPr lang="it-IT" dirty="0"/>
              <a:t>THE EMS (ELECTROMAGNETIC SUSPENSION) THAT USES THE ATTRACTIVE FORCE OF AN ELECTROMAGNET UNDER A RAIL TO LIFT THE TRAIN UP AND IN THIS WAY IT CAN PROVIDE BOTH LEVITATION AND PROPULSION. THIS IS THE TECHNOLOGY USED IN THE GERMAN TRAIN.</a:t>
            </a:r>
          </a:p>
          <a:p>
            <a:endParaRPr lang="it-IT" dirty="0"/>
          </a:p>
          <a:p>
            <a:r>
              <a:rPr lang="it-IT" dirty="0"/>
              <a:t>THE EDS (ELECTROMAGNETIC SUSPENSION) IS THE TECHNOLOGY USED IN JAPAN. BOTH THE TRAIN AND THE TRACK EXERT A MAGNETIC FIELD, EAND THE TRAIN IS LEVITATED BY THE REPULSIVE FORCE BETWEEN THEM. </a:t>
            </a:r>
            <a:r>
              <a:rPr lang="it-IT"/>
              <a:t>THE MAGNETIC FIELD IS CREATED FROM A SUPER-COOLED AND A SUPERCONDUCTING ELECTROMAGNET. </a:t>
            </a:r>
          </a:p>
        </p:txBody>
      </p:sp>
    </p:spTree>
    <p:extLst>
      <p:ext uri="{BB962C8B-B14F-4D97-AF65-F5344CB8AC3E}">
        <p14:creationId xmlns:p14="http://schemas.microsoft.com/office/powerpoint/2010/main" val="1728529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EF6C52-E588-44B6-920E-1613042828C7}"/>
              </a:ext>
            </a:extLst>
          </p:cNvPr>
          <p:cNvSpPr>
            <a:spLocks noGrp="1"/>
          </p:cNvSpPr>
          <p:nvPr>
            <p:ph type="title"/>
          </p:nvPr>
        </p:nvSpPr>
        <p:spPr/>
        <p:txBody>
          <a:bodyPr/>
          <a:lstStyle/>
          <a:p>
            <a:r>
              <a:rPr lang="it-IT" dirty="0"/>
              <a:t>LET’S MAKE AN EXPERIMENT </a:t>
            </a:r>
          </a:p>
        </p:txBody>
      </p:sp>
      <p:sp>
        <p:nvSpPr>
          <p:cNvPr id="3" name="Segnaposto contenuto 2">
            <a:extLst>
              <a:ext uri="{FF2B5EF4-FFF2-40B4-BE49-F238E27FC236}">
                <a16:creationId xmlns:a16="http://schemas.microsoft.com/office/drawing/2014/main" id="{56208E34-EE85-4A0D-8ACF-FF1A3E4D9C42}"/>
              </a:ext>
            </a:extLst>
          </p:cNvPr>
          <p:cNvSpPr>
            <a:spLocks noGrp="1"/>
          </p:cNvSpPr>
          <p:nvPr>
            <p:ph idx="1"/>
          </p:nvPr>
        </p:nvSpPr>
        <p:spPr/>
        <p:txBody>
          <a:bodyPr/>
          <a:lstStyle/>
          <a:p>
            <a:r>
              <a:rPr lang="it-IT" dirty="0"/>
              <a:t>PLACE A SHEET OF PAPER OVER A MAGNET AND THEN SPRINKLE IRON FILINGS ONTO THE PAPER. </a:t>
            </a:r>
          </a:p>
          <a:p>
            <a:r>
              <a:rPr lang="it-IT" dirty="0"/>
              <a:t>THE FILINGS WILL ARRANGE IN A SERIES OF LINES THAT DO NOT CROSS AND THAT TERMINATES THE POLES OF THE MAGNET</a:t>
            </a:r>
          </a:p>
          <a:p>
            <a:r>
              <a:rPr lang="it-IT" dirty="0"/>
              <a:t>THE CONCENTRATION OF FILINGS WILL GIVE AN INDICATION OF THE STRENGHT OF THE MAGNETIC FIELD </a:t>
            </a:r>
          </a:p>
          <a:p>
            <a:endParaRPr lang="it-IT" dirty="0"/>
          </a:p>
        </p:txBody>
      </p:sp>
    </p:spTree>
    <p:extLst>
      <p:ext uri="{BB962C8B-B14F-4D97-AF65-F5344CB8AC3E}">
        <p14:creationId xmlns:p14="http://schemas.microsoft.com/office/powerpoint/2010/main" val="25792983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lectromagnetism solenoid coils - design and uses of electromagnets  igcse/gcse 9-1 Physics revision notes">
            <a:extLst>
              <a:ext uri="{FF2B5EF4-FFF2-40B4-BE49-F238E27FC236}">
                <a16:creationId xmlns:a16="http://schemas.microsoft.com/office/drawing/2014/main" id="{51139534-78F9-4D80-ABF2-4C32759129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24250" y="1721644"/>
            <a:ext cx="6091238" cy="34147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34597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42DC0E65-7CFA-4B47-85D9-3A43ED744A9F}"/>
              </a:ext>
            </a:extLst>
          </p:cNvPr>
          <p:cNvSpPr txBox="1"/>
          <p:nvPr/>
        </p:nvSpPr>
        <p:spPr>
          <a:xfrm>
            <a:off x="1357313" y="1114425"/>
            <a:ext cx="6272212" cy="1200329"/>
          </a:xfrm>
          <a:prstGeom prst="rect">
            <a:avLst/>
          </a:prstGeom>
          <a:noFill/>
        </p:spPr>
        <p:txBody>
          <a:bodyPr wrap="square" rtlCol="0">
            <a:spAutoFit/>
          </a:bodyPr>
          <a:lstStyle/>
          <a:p>
            <a:r>
              <a:rPr lang="it-IT" dirty="0"/>
              <a:t>THE TERMS «MAGNET» AND «MAGNETISM» COMES FROM MAGNESIA, A PLACE ON ASIA WHERE FOR THE FIRST TIME THE ANCIENT GREEKS NOTICED THAT A PARTCULAR ROCK HAD THE POWER TO ATTRACT FEW MATERIALS </a:t>
            </a:r>
          </a:p>
        </p:txBody>
      </p:sp>
      <p:pic>
        <p:nvPicPr>
          <p:cNvPr id="5" name="Immagine 4">
            <a:extLst>
              <a:ext uri="{FF2B5EF4-FFF2-40B4-BE49-F238E27FC236}">
                <a16:creationId xmlns:a16="http://schemas.microsoft.com/office/drawing/2014/main" id="{6156F7BB-F616-41C5-B134-553D849AC76A}"/>
              </a:ext>
            </a:extLst>
          </p:cNvPr>
          <p:cNvPicPr>
            <a:picLocks noChangeAspect="1"/>
          </p:cNvPicPr>
          <p:nvPr/>
        </p:nvPicPr>
        <p:blipFill>
          <a:blip r:embed="rId2"/>
          <a:stretch>
            <a:fillRect/>
          </a:stretch>
        </p:blipFill>
        <p:spPr>
          <a:xfrm>
            <a:off x="3457576" y="3062287"/>
            <a:ext cx="3562350" cy="3124201"/>
          </a:xfrm>
          <a:prstGeom prst="rect">
            <a:avLst/>
          </a:prstGeom>
        </p:spPr>
      </p:pic>
    </p:spTree>
    <p:extLst>
      <p:ext uri="{BB962C8B-B14F-4D97-AF65-F5344CB8AC3E}">
        <p14:creationId xmlns:p14="http://schemas.microsoft.com/office/powerpoint/2010/main" val="3494989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3AAC3D40-C8CE-460B-933A-D4AC89D644AD}"/>
              </a:ext>
            </a:extLst>
          </p:cNvPr>
          <p:cNvSpPr txBox="1"/>
          <p:nvPr/>
        </p:nvSpPr>
        <p:spPr>
          <a:xfrm>
            <a:off x="1843088" y="1228725"/>
            <a:ext cx="8929687" cy="3323987"/>
          </a:xfrm>
          <a:prstGeom prst="rect">
            <a:avLst/>
          </a:prstGeom>
          <a:noFill/>
        </p:spPr>
        <p:txBody>
          <a:bodyPr wrap="square" rtlCol="0">
            <a:spAutoFit/>
          </a:bodyPr>
          <a:lstStyle/>
          <a:p>
            <a:r>
              <a:rPr lang="it-IT" sz="2400" dirty="0"/>
              <a:t>INSIDE THE EARTH THERE IS A CORE THAT ACTS AS A MAGNET. IT IS LINED UP WITH THE POLES; IF A MAGNET IS SUSPENDED AS IN A COMPASS, IT WILL TURN IN THE EARTH’S MAGNETIC FIELD. THIS IS THE REASON WHY THE POLES OF A MAGNET ARE CALLED «NORTH AND SOUTH»</a:t>
            </a:r>
          </a:p>
          <a:p>
            <a:endParaRPr lang="it-IT" dirty="0"/>
          </a:p>
          <a:p>
            <a:endParaRPr lang="it-IT" dirty="0"/>
          </a:p>
          <a:p>
            <a:endParaRPr lang="it-IT" dirty="0"/>
          </a:p>
          <a:p>
            <a:endParaRPr lang="it-IT" dirty="0"/>
          </a:p>
          <a:p>
            <a:endParaRPr lang="it-IT" dirty="0"/>
          </a:p>
        </p:txBody>
      </p:sp>
    </p:spTree>
    <p:extLst>
      <p:ext uri="{BB962C8B-B14F-4D97-AF65-F5344CB8AC3E}">
        <p14:creationId xmlns:p14="http://schemas.microsoft.com/office/powerpoint/2010/main" val="3881408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FF98D5-BD41-470C-B4B6-DD8347E63D9E}"/>
              </a:ext>
            </a:extLst>
          </p:cNvPr>
          <p:cNvSpPr>
            <a:spLocks noGrp="1"/>
          </p:cNvSpPr>
          <p:nvPr>
            <p:ph type="title"/>
          </p:nvPr>
        </p:nvSpPr>
        <p:spPr/>
        <p:txBody>
          <a:bodyPr/>
          <a:lstStyle/>
          <a:p>
            <a:r>
              <a:rPr lang="it-IT" dirty="0"/>
              <a:t>WHAT IS MAGNETISM?</a:t>
            </a:r>
          </a:p>
        </p:txBody>
      </p:sp>
      <p:sp>
        <p:nvSpPr>
          <p:cNvPr id="3" name="Segnaposto contenuto 2">
            <a:extLst>
              <a:ext uri="{FF2B5EF4-FFF2-40B4-BE49-F238E27FC236}">
                <a16:creationId xmlns:a16="http://schemas.microsoft.com/office/drawing/2014/main" id="{AD8F992A-64EA-46B4-975B-36190C2B94D0}"/>
              </a:ext>
            </a:extLst>
          </p:cNvPr>
          <p:cNvSpPr>
            <a:spLocks noGrp="1"/>
          </p:cNvSpPr>
          <p:nvPr>
            <p:ph idx="1"/>
          </p:nvPr>
        </p:nvSpPr>
        <p:spPr/>
        <p:txBody>
          <a:bodyPr/>
          <a:lstStyle/>
          <a:p>
            <a:r>
              <a:rPr lang="it-IT" dirty="0" err="1"/>
              <a:t>Magnetism</a:t>
            </a:r>
            <a:r>
              <a:rPr lang="it-IT" dirty="0"/>
              <a:t> </a:t>
            </a:r>
            <a:r>
              <a:rPr lang="it-IT" dirty="0" err="1"/>
              <a:t>is</a:t>
            </a:r>
            <a:r>
              <a:rPr lang="it-IT" dirty="0"/>
              <a:t> the property of an object of </a:t>
            </a:r>
            <a:r>
              <a:rPr lang="it-IT" dirty="0" err="1"/>
              <a:t>attracting</a:t>
            </a:r>
            <a:r>
              <a:rPr lang="it-IT" dirty="0"/>
              <a:t> other objects. </a:t>
            </a:r>
            <a:r>
              <a:rPr lang="it-IT" dirty="0" err="1"/>
              <a:t>There</a:t>
            </a:r>
            <a:r>
              <a:rPr lang="it-IT" dirty="0"/>
              <a:t> are </a:t>
            </a:r>
            <a:r>
              <a:rPr lang="it-IT" dirty="0" err="1"/>
              <a:t>natural</a:t>
            </a:r>
            <a:r>
              <a:rPr lang="it-IT" dirty="0"/>
              <a:t> </a:t>
            </a:r>
            <a:r>
              <a:rPr lang="it-IT" dirty="0" err="1"/>
              <a:t>magnet</a:t>
            </a:r>
            <a:r>
              <a:rPr lang="it-IT" dirty="0"/>
              <a:t>, </a:t>
            </a:r>
            <a:r>
              <a:rPr lang="it-IT" dirty="0" err="1"/>
              <a:t>such</a:t>
            </a:r>
            <a:r>
              <a:rPr lang="it-IT" dirty="0"/>
              <a:t> </a:t>
            </a:r>
            <a:r>
              <a:rPr lang="it-IT" dirty="0" err="1"/>
              <a:t>as</a:t>
            </a:r>
            <a:r>
              <a:rPr lang="it-IT" dirty="0"/>
              <a:t> magnetite (a </a:t>
            </a:r>
            <a:r>
              <a:rPr lang="it-IT" dirty="0" err="1"/>
              <a:t>type</a:t>
            </a:r>
            <a:r>
              <a:rPr lang="it-IT" dirty="0"/>
              <a:t> of </a:t>
            </a:r>
            <a:r>
              <a:rPr lang="it-IT" dirty="0" err="1"/>
              <a:t>iron</a:t>
            </a:r>
            <a:r>
              <a:rPr lang="it-IT" dirty="0"/>
              <a:t>) </a:t>
            </a:r>
            <a:r>
              <a:rPr lang="it-IT" dirty="0" err="1"/>
              <a:t>that</a:t>
            </a:r>
            <a:r>
              <a:rPr lang="it-IT" dirty="0"/>
              <a:t> can </a:t>
            </a:r>
            <a:r>
              <a:rPr lang="it-IT" dirty="0" err="1"/>
              <a:t>attract</a:t>
            </a:r>
            <a:r>
              <a:rPr lang="it-IT" dirty="0"/>
              <a:t> </a:t>
            </a:r>
            <a:r>
              <a:rPr lang="it-IT" dirty="0" err="1"/>
              <a:t>iron</a:t>
            </a:r>
            <a:r>
              <a:rPr lang="it-IT" dirty="0"/>
              <a:t>, manganese, </a:t>
            </a:r>
            <a:r>
              <a:rPr lang="it-IT" dirty="0" err="1"/>
              <a:t>nikel</a:t>
            </a:r>
            <a:r>
              <a:rPr lang="it-IT" dirty="0"/>
              <a:t>, </a:t>
            </a:r>
            <a:r>
              <a:rPr lang="it-IT" dirty="0" err="1"/>
              <a:t>cobalt</a:t>
            </a:r>
            <a:r>
              <a:rPr lang="it-IT" dirty="0"/>
              <a:t> and </a:t>
            </a:r>
            <a:r>
              <a:rPr lang="it-IT" dirty="0" err="1"/>
              <a:t>theyr</a:t>
            </a:r>
            <a:r>
              <a:rPr lang="it-IT" dirty="0"/>
              <a:t> </a:t>
            </a:r>
            <a:r>
              <a:rPr lang="it-IT" dirty="0" err="1"/>
              <a:t>alloys</a:t>
            </a:r>
            <a:r>
              <a:rPr lang="it-IT" dirty="0"/>
              <a:t>. </a:t>
            </a:r>
            <a:r>
              <a:rPr lang="it-IT" dirty="0" err="1"/>
              <a:t>These</a:t>
            </a:r>
            <a:r>
              <a:rPr lang="it-IT" dirty="0"/>
              <a:t> </a:t>
            </a:r>
            <a:r>
              <a:rPr lang="it-IT" dirty="0" err="1"/>
              <a:t>materials</a:t>
            </a:r>
            <a:r>
              <a:rPr lang="it-IT" dirty="0"/>
              <a:t> are </a:t>
            </a:r>
            <a:r>
              <a:rPr lang="it-IT" dirty="0" err="1"/>
              <a:t>known</a:t>
            </a:r>
            <a:r>
              <a:rPr lang="it-IT" dirty="0"/>
              <a:t> </a:t>
            </a:r>
            <a:r>
              <a:rPr lang="it-IT" dirty="0" err="1"/>
              <a:t>as</a:t>
            </a:r>
            <a:r>
              <a:rPr lang="it-IT" dirty="0"/>
              <a:t> FERROMAGNETIC. </a:t>
            </a:r>
            <a:r>
              <a:rPr lang="it-IT" dirty="0" err="1"/>
              <a:t>Usually</a:t>
            </a:r>
            <a:r>
              <a:rPr lang="it-IT" dirty="0"/>
              <a:t> a </a:t>
            </a:r>
            <a:r>
              <a:rPr lang="it-IT" dirty="0" err="1"/>
              <a:t>magnet</a:t>
            </a:r>
            <a:r>
              <a:rPr lang="it-IT" dirty="0"/>
              <a:t> </a:t>
            </a:r>
            <a:r>
              <a:rPr lang="it-IT" dirty="0" err="1"/>
              <a:t>cannot</a:t>
            </a:r>
            <a:r>
              <a:rPr lang="it-IT" dirty="0"/>
              <a:t> </a:t>
            </a:r>
            <a:r>
              <a:rPr lang="it-IT" dirty="0" err="1"/>
              <a:t>affect</a:t>
            </a:r>
            <a:r>
              <a:rPr lang="it-IT" dirty="0"/>
              <a:t> </a:t>
            </a:r>
            <a:r>
              <a:rPr lang="it-IT" dirty="0" err="1"/>
              <a:t>materials</a:t>
            </a:r>
            <a:r>
              <a:rPr lang="it-IT" dirty="0"/>
              <a:t> </a:t>
            </a:r>
            <a:r>
              <a:rPr lang="it-IT" dirty="0" err="1"/>
              <a:t>such</a:t>
            </a:r>
            <a:r>
              <a:rPr lang="it-IT" dirty="0"/>
              <a:t> </a:t>
            </a:r>
            <a:r>
              <a:rPr lang="it-IT" dirty="0" err="1"/>
              <a:t>as</a:t>
            </a:r>
            <a:r>
              <a:rPr lang="it-IT" dirty="0"/>
              <a:t> </a:t>
            </a:r>
            <a:r>
              <a:rPr lang="it-IT" dirty="0" err="1"/>
              <a:t>wood</a:t>
            </a:r>
            <a:r>
              <a:rPr lang="it-IT" dirty="0"/>
              <a:t>, </a:t>
            </a:r>
            <a:r>
              <a:rPr lang="it-IT" dirty="0" err="1"/>
              <a:t>plastic</a:t>
            </a:r>
            <a:r>
              <a:rPr lang="it-IT" dirty="0"/>
              <a:t> and water.</a:t>
            </a:r>
          </a:p>
          <a:p>
            <a:r>
              <a:rPr lang="it-IT" dirty="0" err="1"/>
              <a:t>Every</a:t>
            </a:r>
            <a:r>
              <a:rPr lang="it-IT" dirty="0"/>
              <a:t> </a:t>
            </a:r>
            <a:r>
              <a:rPr lang="it-IT" dirty="0" err="1"/>
              <a:t>natural</a:t>
            </a:r>
            <a:r>
              <a:rPr lang="it-IT" dirty="0"/>
              <a:t> </a:t>
            </a:r>
            <a:r>
              <a:rPr lang="it-IT" dirty="0" err="1"/>
              <a:t>magnet</a:t>
            </a:r>
            <a:r>
              <a:rPr lang="it-IT" dirty="0"/>
              <a:t> </a:t>
            </a:r>
            <a:r>
              <a:rPr lang="it-IT" dirty="0" err="1"/>
              <a:t>has</a:t>
            </a:r>
            <a:r>
              <a:rPr lang="it-IT" dirty="0"/>
              <a:t> </a:t>
            </a:r>
            <a:r>
              <a:rPr lang="it-IT" dirty="0" err="1"/>
              <a:t>two</a:t>
            </a:r>
            <a:r>
              <a:rPr lang="it-IT" dirty="0"/>
              <a:t> opposite </a:t>
            </a:r>
            <a:r>
              <a:rPr lang="it-IT" dirty="0" err="1"/>
              <a:t>poles</a:t>
            </a:r>
            <a:r>
              <a:rPr lang="it-IT" dirty="0"/>
              <a:t>: the negative (</a:t>
            </a:r>
            <a:r>
              <a:rPr lang="it-IT" dirty="0" err="1"/>
              <a:t>south</a:t>
            </a:r>
            <a:r>
              <a:rPr lang="it-IT" dirty="0"/>
              <a:t>) and the positive (</a:t>
            </a:r>
            <a:r>
              <a:rPr lang="it-IT" dirty="0" err="1"/>
              <a:t>north</a:t>
            </a:r>
            <a:r>
              <a:rPr lang="it-IT" dirty="0"/>
              <a:t>). The </a:t>
            </a:r>
            <a:r>
              <a:rPr lang="it-IT" dirty="0" err="1"/>
              <a:t>poles</a:t>
            </a:r>
            <a:r>
              <a:rPr lang="it-IT" dirty="0"/>
              <a:t> </a:t>
            </a:r>
            <a:r>
              <a:rPr lang="it-IT" dirty="0" err="1"/>
              <a:t>cannot</a:t>
            </a:r>
            <a:r>
              <a:rPr lang="it-IT" dirty="0"/>
              <a:t> be </a:t>
            </a:r>
            <a:r>
              <a:rPr lang="it-IT" dirty="0" err="1"/>
              <a:t>separated</a:t>
            </a:r>
            <a:r>
              <a:rPr lang="it-IT" dirty="0"/>
              <a:t>. </a:t>
            </a:r>
            <a:r>
              <a:rPr lang="it-IT" dirty="0" err="1"/>
              <a:t>When</a:t>
            </a:r>
            <a:r>
              <a:rPr lang="it-IT" dirty="0"/>
              <a:t> </a:t>
            </a:r>
            <a:r>
              <a:rPr lang="it-IT" dirty="0" err="1"/>
              <a:t>two</a:t>
            </a:r>
            <a:r>
              <a:rPr lang="it-IT" dirty="0"/>
              <a:t> </a:t>
            </a:r>
            <a:r>
              <a:rPr lang="it-IT" dirty="0" err="1"/>
              <a:t>magnets</a:t>
            </a:r>
            <a:r>
              <a:rPr lang="it-IT" dirty="0"/>
              <a:t> </a:t>
            </a:r>
            <a:r>
              <a:rPr lang="it-IT" dirty="0" err="1"/>
              <a:t>get</a:t>
            </a:r>
            <a:r>
              <a:rPr lang="it-IT" dirty="0"/>
              <a:t> </a:t>
            </a:r>
            <a:r>
              <a:rPr lang="it-IT" dirty="0" err="1"/>
              <a:t>close</a:t>
            </a:r>
            <a:r>
              <a:rPr lang="it-IT" dirty="0"/>
              <a:t> the like </a:t>
            </a:r>
            <a:r>
              <a:rPr lang="it-IT" dirty="0" err="1"/>
              <a:t>poles</a:t>
            </a:r>
            <a:r>
              <a:rPr lang="it-IT" dirty="0"/>
              <a:t> </a:t>
            </a:r>
            <a:r>
              <a:rPr lang="it-IT" dirty="0" err="1"/>
              <a:t>repel</a:t>
            </a:r>
            <a:r>
              <a:rPr lang="it-IT" dirty="0"/>
              <a:t>, </a:t>
            </a:r>
            <a:r>
              <a:rPr lang="it-IT" dirty="0" err="1"/>
              <a:t>while</a:t>
            </a:r>
            <a:r>
              <a:rPr lang="it-IT" dirty="0"/>
              <a:t> the opposite </a:t>
            </a:r>
            <a:r>
              <a:rPr lang="it-IT" dirty="0" err="1"/>
              <a:t>get</a:t>
            </a:r>
            <a:r>
              <a:rPr lang="it-IT" dirty="0"/>
              <a:t> </a:t>
            </a:r>
            <a:r>
              <a:rPr lang="it-IT" dirty="0" err="1"/>
              <a:t>attracted</a:t>
            </a:r>
            <a:r>
              <a:rPr lang="it-IT" dirty="0"/>
              <a:t>. (ex: a </a:t>
            </a:r>
            <a:r>
              <a:rPr lang="it-IT" dirty="0" err="1"/>
              <a:t>south</a:t>
            </a:r>
            <a:r>
              <a:rPr lang="it-IT" dirty="0"/>
              <a:t> pole </a:t>
            </a:r>
            <a:r>
              <a:rPr lang="it-IT" dirty="0" err="1"/>
              <a:t>attracts</a:t>
            </a:r>
            <a:r>
              <a:rPr lang="it-IT" dirty="0"/>
              <a:t> a </a:t>
            </a:r>
            <a:r>
              <a:rPr lang="it-IT" dirty="0" err="1"/>
              <a:t>north</a:t>
            </a:r>
            <a:r>
              <a:rPr lang="it-IT" dirty="0"/>
              <a:t>, </a:t>
            </a:r>
            <a:r>
              <a:rPr lang="it-IT" dirty="0" err="1"/>
              <a:t>but</a:t>
            </a:r>
            <a:r>
              <a:rPr lang="it-IT" dirty="0"/>
              <a:t> </a:t>
            </a:r>
            <a:r>
              <a:rPr lang="it-IT" dirty="0" err="1"/>
              <a:t>repels</a:t>
            </a:r>
            <a:r>
              <a:rPr lang="it-IT" dirty="0"/>
              <a:t> a </a:t>
            </a:r>
            <a:r>
              <a:rPr lang="it-IT" dirty="0" err="1"/>
              <a:t>similar</a:t>
            </a:r>
            <a:r>
              <a:rPr lang="it-IT" dirty="0"/>
              <a:t>)</a:t>
            </a:r>
          </a:p>
        </p:txBody>
      </p:sp>
    </p:spTree>
    <p:extLst>
      <p:ext uri="{BB962C8B-B14F-4D97-AF65-F5344CB8AC3E}">
        <p14:creationId xmlns:p14="http://schemas.microsoft.com/office/powerpoint/2010/main" val="1572939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0B68972-CC76-471A-960C-C5971346F76B}"/>
              </a:ext>
            </a:extLst>
          </p:cNvPr>
          <p:cNvSpPr>
            <a:spLocks noGrp="1"/>
          </p:cNvSpPr>
          <p:nvPr>
            <p:ph idx="1"/>
          </p:nvPr>
        </p:nvSpPr>
        <p:spPr/>
        <p:txBody>
          <a:bodyPr/>
          <a:lstStyle/>
          <a:p>
            <a:r>
              <a:rPr lang="it-IT" dirty="0"/>
              <a:t>WHAT IS A MAGNETIC FIELD? </a:t>
            </a:r>
          </a:p>
          <a:p>
            <a:r>
              <a:rPr lang="it-IT" dirty="0"/>
              <a:t>IT IS GENERATED BY A MAGNET AND IT IS MADE UP OF INVISIBLE LINES OF FORCE LEAVING THE MAGNET AT THE NORTH POLE AND ENTERING IT AT THE SOUTH, WHILE INTO THE MAGNET THEY TRAVEL FROM SOUTH TO NORTH CREATING A CONTINUOUS LINE OF FORCES.</a:t>
            </a:r>
          </a:p>
          <a:p>
            <a:r>
              <a:rPr lang="it-IT" dirty="0"/>
              <a:t>THE MAGNETIZATION CAN BE PERMANENT OR TEMPORARY (WHEN THE MATERIAL ARE TAKEN AWAY).</a:t>
            </a:r>
          </a:p>
          <a:p>
            <a:r>
              <a:rPr lang="it-IT" dirty="0"/>
              <a:t>THE ELECTROMAGNET ARE A GOOD EXAMPLE OF «TEMPORARY MAGNETISM» AS THEY ARE CREATED WHEN THE ELECTRIC CURRENT PASSES THROUGH A CONDUCTOR AND AN ELECTRIC FIELD IS CREATED</a:t>
            </a:r>
          </a:p>
        </p:txBody>
      </p:sp>
    </p:spTree>
    <p:extLst>
      <p:ext uri="{BB962C8B-B14F-4D97-AF65-F5344CB8AC3E}">
        <p14:creationId xmlns:p14="http://schemas.microsoft.com/office/powerpoint/2010/main" val="22801545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6B1E985-5812-44CD-BDC8-B32CE5B2EB9F}"/>
              </a:ext>
            </a:extLst>
          </p:cNvPr>
          <p:cNvSpPr>
            <a:spLocks noGrp="1"/>
          </p:cNvSpPr>
          <p:nvPr>
            <p:ph type="title"/>
          </p:nvPr>
        </p:nvSpPr>
        <p:spPr/>
        <p:txBody>
          <a:bodyPr/>
          <a:lstStyle/>
          <a:p>
            <a:r>
              <a:rPr lang="it-IT" dirty="0"/>
              <a:t>WHY ARE MAGNETIC FIELD IMPORTANT IN ELECTRICAL EQUIPMENT?</a:t>
            </a:r>
          </a:p>
        </p:txBody>
      </p:sp>
      <p:sp>
        <p:nvSpPr>
          <p:cNvPr id="3" name="Segnaposto contenuto 2">
            <a:extLst>
              <a:ext uri="{FF2B5EF4-FFF2-40B4-BE49-F238E27FC236}">
                <a16:creationId xmlns:a16="http://schemas.microsoft.com/office/drawing/2014/main" id="{C87DE54D-71A1-45F6-8CB4-FB21CF7F7E13}"/>
              </a:ext>
            </a:extLst>
          </p:cNvPr>
          <p:cNvSpPr>
            <a:spLocks noGrp="1"/>
          </p:cNvSpPr>
          <p:nvPr>
            <p:ph idx="1"/>
          </p:nvPr>
        </p:nvSpPr>
        <p:spPr/>
        <p:txBody>
          <a:bodyPr>
            <a:normAutofit lnSpcReduction="10000"/>
          </a:bodyPr>
          <a:lstStyle/>
          <a:p>
            <a:r>
              <a:rPr lang="it-IT" dirty="0"/>
              <a:t>IF YOU CONNECT A COIL TO A BATTERY THIS ONE IT IS TRANSFORMED IN A BAR MAGNET, AND AS A BAR MAGNET IT HAS A NORTH POLE AND A SOUTH POLE. WHEREAS THE CURRENT IS TURNED OFF, THE MAGNETIC FORCE DISAPPEARS AND THE COIL WORKS AS AN ELECTROMAGNET. </a:t>
            </a:r>
          </a:p>
          <a:p>
            <a:r>
              <a:rPr lang="it-IT" dirty="0"/>
              <a:t>THE STRENGHT OF THE MAGNETIC FORCE PRODUCED BY THE COIL DEPENDS BOTH ON THE CURRENT AND IN THE NUMBER OF TURNS: THE FORCE OF THE CURRENT IS THE RESULT OF THE CURRENT IN THE WIRE AND THE NUMBER OF TURNS. </a:t>
            </a:r>
          </a:p>
          <a:p>
            <a:r>
              <a:rPr lang="it-IT"/>
              <a:t>THIS IS POSSIBLE ONLY WITH A PERMANENT MAGNET, AS IT IS DIFFICULT TO INCREASE IT BEYOND CERTAIN LIMITS. </a:t>
            </a:r>
            <a:endParaRPr lang="it-IT" dirty="0"/>
          </a:p>
        </p:txBody>
      </p:sp>
    </p:spTree>
    <p:extLst>
      <p:ext uri="{BB962C8B-B14F-4D97-AF65-F5344CB8AC3E}">
        <p14:creationId xmlns:p14="http://schemas.microsoft.com/office/powerpoint/2010/main" val="5516364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5332A6D7-B747-4F45-822A-5D0BAE5262EF}"/>
              </a:ext>
            </a:extLst>
          </p:cNvPr>
          <p:cNvSpPr txBox="1"/>
          <p:nvPr/>
        </p:nvSpPr>
        <p:spPr>
          <a:xfrm>
            <a:off x="2300288" y="1457325"/>
            <a:ext cx="5186362" cy="5078313"/>
          </a:xfrm>
          <a:prstGeom prst="rect">
            <a:avLst/>
          </a:prstGeom>
          <a:noFill/>
        </p:spPr>
        <p:txBody>
          <a:bodyPr wrap="square" rtlCol="0">
            <a:spAutoFit/>
          </a:bodyPr>
          <a:lstStyle/>
          <a:p>
            <a:r>
              <a:rPr lang="it-IT" dirty="0"/>
              <a:t>THE MAGLEV VEHICLES:</a:t>
            </a:r>
          </a:p>
          <a:p>
            <a:endParaRPr lang="it-IT" dirty="0"/>
          </a:p>
          <a:p>
            <a:r>
              <a:rPr lang="it-IT" dirty="0"/>
              <a:t>THE MAGNETIC LEVITATION TRANSPORT, OR MAGLEV, IS A FORM OF TRANSPORTATION THAT GUIDES VEHICLES THANKS TO ELECTROMAGNETIC FORCE. MAGLEV TRAINS, FOR EXAMPLE, FLOAT ON A CUSHION OF AIR, ELIMINATING FRICTION. THE ABSENCE OF IT AND THE AERODYNAMIC DESIGN OF THEM, ALLOWS THESE TRAINS TO REACH VERY IMPORTANT SPEED (TO BE COMPARED WITH THOSE OF PLANES AND JET). </a:t>
            </a:r>
          </a:p>
          <a:p>
            <a:endParaRPr lang="it-IT" dirty="0"/>
          </a:p>
          <a:p>
            <a:r>
              <a:rPr lang="it-IT" dirty="0"/>
              <a:t>MAGLEV TRAINS ARE TODAY ONLY IN JAPAN AND GERMANY, AS THEY NEED A LOT OF MONEY FOR THEIR CONSTRUCTION AND VERY MODERN STRUCTURES. FOR EXAMPLE THE LINK BETWEEN MUNICH AND THE AIRPORT WAS CANCELLED BY THE GOVERNMENT IN 2008 BECAUSE OF THE COSTS.</a:t>
            </a:r>
          </a:p>
        </p:txBody>
      </p:sp>
    </p:spTree>
    <p:extLst>
      <p:ext uri="{BB962C8B-B14F-4D97-AF65-F5344CB8AC3E}">
        <p14:creationId xmlns:p14="http://schemas.microsoft.com/office/powerpoint/2010/main" val="356748871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TotalTime>
  <Words>721</Words>
  <Application>Microsoft Office PowerPoint</Application>
  <PresentationFormat>Widescreen</PresentationFormat>
  <Paragraphs>32</Paragraphs>
  <Slides>10</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10</vt:i4>
      </vt:variant>
    </vt:vector>
  </HeadingPairs>
  <TitlesOfParts>
    <vt:vector size="14" baseType="lpstr">
      <vt:lpstr>Arial</vt:lpstr>
      <vt:lpstr>Calibri</vt:lpstr>
      <vt:lpstr>Calibri Light</vt:lpstr>
      <vt:lpstr>Tema di Office</vt:lpstr>
      <vt:lpstr>Presentazione standard di PowerPoint</vt:lpstr>
      <vt:lpstr>LET’S MAKE AN EXPERIMENT </vt:lpstr>
      <vt:lpstr>Presentazione standard di PowerPoint</vt:lpstr>
      <vt:lpstr>Presentazione standard di PowerPoint</vt:lpstr>
      <vt:lpstr>Presentazione standard di PowerPoint</vt:lpstr>
      <vt:lpstr>WHAT IS MAGNETISM?</vt:lpstr>
      <vt:lpstr>Presentazione standard di PowerPoint</vt:lpstr>
      <vt:lpstr>WHY ARE MAGNETIC FIELD IMPORTANT IN ELECTRICAL EQUIPMENT?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Utente</dc:creator>
  <cp:lastModifiedBy>Utente</cp:lastModifiedBy>
  <cp:revision>6</cp:revision>
  <dcterms:created xsi:type="dcterms:W3CDTF">2022-11-29T15:57:27Z</dcterms:created>
  <dcterms:modified xsi:type="dcterms:W3CDTF">2022-12-06T17:22:36Z</dcterms:modified>
</cp:coreProperties>
</file>