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CC28FE35-B78F-4A23-9998-A89873847835}">
          <p14:sldIdLst>
            <p14:sldId id="256"/>
            <p14:sldId id="257"/>
            <p14:sldId id="258"/>
            <p14:sldId id="259"/>
            <p14:sldId id="260"/>
            <p14:sldId id="261"/>
            <p14:sldId id="262"/>
            <p14:sldId id="263"/>
            <p14:sldId id="264"/>
            <p14:sldId id="265"/>
            <p14:sldId id="266"/>
            <p14:sldId id="267"/>
            <p14:sldId id="268"/>
            <p14:sldId id="269"/>
            <p14:sldId id="270"/>
          </p14:sldIdLst>
        </p14:section>
        <p14:section name="Sezione senza titolo" id="{729989D7-F094-463A-A300-980BFBB62F0C}">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C14688-2E9D-407F-B996-9A8836A5227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CB8B4B2-3B90-4586-B6A6-9BDF9E9FEC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C006DC1-E8A2-446F-8FFD-5049A122F086}"/>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5" name="Segnaposto piè di pagina 4">
            <a:extLst>
              <a:ext uri="{FF2B5EF4-FFF2-40B4-BE49-F238E27FC236}">
                <a16:creationId xmlns:a16="http://schemas.microsoft.com/office/drawing/2014/main" id="{302B601F-3411-4DAE-930C-D680BE2422B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DD3E25-1F86-46F5-9770-20C3B27F3C16}"/>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1677682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69FDD6-FFD0-4EB8-9933-B1C0CE6B537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7842CB5-CAD5-4626-86F6-EC739DCE61D8}"/>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639C903-5CFB-450A-AB78-D4D15A074221}"/>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5" name="Segnaposto piè di pagina 4">
            <a:extLst>
              <a:ext uri="{FF2B5EF4-FFF2-40B4-BE49-F238E27FC236}">
                <a16:creationId xmlns:a16="http://schemas.microsoft.com/office/drawing/2014/main" id="{9B11DBA8-4E90-4F90-AC09-D1B3C6442B0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60814D5-145B-4C12-B316-ABC0D1A8F3E3}"/>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2860081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8A7FC89-FB34-47CE-8E23-B859959E39B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E639DDA-3822-4DAE-A3AC-F0821DBCDE52}"/>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EBF1948-C5F5-4755-8A13-AE839DF0FD81}"/>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5" name="Segnaposto piè di pagina 4">
            <a:extLst>
              <a:ext uri="{FF2B5EF4-FFF2-40B4-BE49-F238E27FC236}">
                <a16:creationId xmlns:a16="http://schemas.microsoft.com/office/drawing/2014/main" id="{31B007E0-6150-41C3-A0CE-63678AFD4CF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B7C609-5EB1-4B87-8B20-4859463C9220}"/>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288173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28A28D-B5DE-46EE-AFA1-E2B15024E6A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2E867D6-2F54-467D-AA38-2231A122FD94}"/>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9D6DA5C-E37E-4366-95D4-44A10419A094}"/>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5" name="Segnaposto piè di pagina 4">
            <a:extLst>
              <a:ext uri="{FF2B5EF4-FFF2-40B4-BE49-F238E27FC236}">
                <a16:creationId xmlns:a16="http://schemas.microsoft.com/office/drawing/2014/main" id="{B753FFC9-F639-4C0D-8D87-BEA1A3BDD4F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E5DEAC-0539-4D72-B765-880EDE6BE327}"/>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131041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660E57-75AF-42C3-BAD7-2E73F41E97D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10C29E2-DC8F-49BD-8B01-C6386169CE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EC68470B-45C2-4B35-89DA-8D8B8C2FBFE4}"/>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5" name="Segnaposto piè di pagina 4">
            <a:extLst>
              <a:ext uri="{FF2B5EF4-FFF2-40B4-BE49-F238E27FC236}">
                <a16:creationId xmlns:a16="http://schemas.microsoft.com/office/drawing/2014/main" id="{BB920B4F-1931-4452-88FC-8484CBCE92A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90EB85-1121-4623-A959-1679AE674598}"/>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701940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ECCCEE-6C82-4FB4-A0EC-CFA04215AA6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00B35BD-FC51-4085-9A43-4C93B3FDA28C}"/>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6EFC97F-D563-4A9D-8F31-1B8AB52DC350}"/>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9572B3A-6D5C-4523-A4C7-5458D900CA1D}"/>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6" name="Segnaposto piè di pagina 5">
            <a:extLst>
              <a:ext uri="{FF2B5EF4-FFF2-40B4-BE49-F238E27FC236}">
                <a16:creationId xmlns:a16="http://schemas.microsoft.com/office/drawing/2014/main" id="{C61A1628-B7E4-4464-ABE0-09DE18BA667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C9BD958-E55F-42B3-9E76-7F480866D2B7}"/>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391291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75657D-A473-418B-B848-EC93AA352F0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AC623B4-89F2-4ED8-833D-B9EBACF124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5124B18B-C59A-4231-8974-22982F92F885}"/>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30BB54E-1FCC-47F4-AA40-2695320015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AE6C790F-B0CB-4BFC-A0CD-2A98F34DE7B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939059B-A396-4BAE-9547-78FF9532981A}"/>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8" name="Segnaposto piè di pagina 7">
            <a:extLst>
              <a:ext uri="{FF2B5EF4-FFF2-40B4-BE49-F238E27FC236}">
                <a16:creationId xmlns:a16="http://schemas.microsoft.com/office/drawing/2014/main" id="{FF571700-7646-4852-AF4F-F598D0B5EC2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1171AC7-D186-4509-8525-14E4012E812C}"/>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3317544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A95C32-0869-45A4-B554-C628052AF0F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2B52DC6-C3FB-4887-9725-3EEC904C1355}"/>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4" name="Segnaposto piè di pagina 3">
            <a:extLst>
              <a:ext uri="{FF2B5EF4-FFF2-40B4-BE49-F238E27FC236}">
                <a16:creationId xmlns:a16="http://schemas.microsoft.com/office/drawing/2014/main" id="{999A2C39-F7E6-445E-800E-4624A247989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5BB4995-00C0-449E-B925-29847355B502}"/>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169115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F0A7E02-9C25-4899-B592-8BAE3B9EA670}"/>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3" name="Segnaposto piè di pagina 2">
            <a:extLst>
              <a:ext uri="{FF2B5EF4-FFF2-40B4-BE49-F238E27FC236}">
                <a16:creationId xmlns:a16="http://schemas.microsoft.com/office/drawing/2014/main" id="{771FD617-6376-4299-B667-B44FD7A043A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E1E97F3-DB5C-492D-AD71-627CA2BD46A5}"/>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2414214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C2CFC7-BBE9-4EC0-8647-135EBF57D25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AAB4D35-5440-4BD7-92C6-783FF8E789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4F0606D-F5A0-48C4-9CFA-D9065C8FE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A7774E91-5C0C-40BC-93E4-24A5084073EA}"/>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6" name="Segnaposto piè di pagina 5">
            <a:extLst>
              <a:ext uri="{FF2B5EF4-FFF2-40B4-BE49-F238E27FC236}">
                <a16:creationId xmlns:a16="http://schemas.microsoft.com/office/drawing/2014/main" id="{3831F4E1-02E5-442C-9400-DEAB684B77F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221D0F4-2CA2-4C45-B4A3-B0DD07AC08DF}"/>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344353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7B9D49-466B-4FE3-BDEB-D959A6BB8AD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125E030-2B42-43B7-80EC-AB8006FAEC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4E1533B-70B6-420E-8059-B5102D91DF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B463F2C9-4101-4D93-AADD-CF0DCB01FB76}"/>
              </a:ext>
            </a:extLst>
          </p:cNvPr>
          <p:cNvSpPr>
            <a:spLocks noGrp="1"/>
          </p:cNvSpPr>
          <p:nvPr>
            <p:ph type="dt" sz="half" idx="10"/>
          </p:nvPr>
        </p:nvSpPr>
        <p:spPr/>
        <p:txBody>
          <a:bodyPr/>
          <a:lstStyle/>
          <a:p>
            <a:fld id="{9F61D4C4-EFF5-4A83-BC6B-BCA45778CE95}" type="datetimeFigureOut">
              <a:rPr lang="it-IT" smtClean="0"/>
              <a:t>22/02/2023</a:t>
            </a:fld>
            <a:endParaRPr lang="it-IT"/>
          </a:p>
        </p:txBody>
      </p:sp>
      <p:sp>
        <p:nvSpPr>
          <p:cNvPr id="6" name="Segnaposto piè di pagina 5">
            <a:extLst>
              <a:ext uri="{FF2B5EF4-FFF2-40B4-BE49-F238E27FC236}">
                <a16:creationId xmlns:a16="http://schemas.microsoft.com/office/drawing/2014/main" id="{2A5DB5D0-EA90-4F5F-9144-7C443E86EDD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CD5DCDF-4579-4854-A722-FF3E3DABC4D1}"/>
              </a:ext>
            </a:extLst>
          </p:cNvPr>
          <p:cNvSpPr>
            <a:spLocks noGrp="1"/>
          </p:cNvSpPr>
          <p:nvPr>
            <p:ph type="sldNum" sz="quarter" idx="12"/>
          </p:nvPr>
        </p:nvSpPr>
        <p:spPr/>
        <p:txBody>
          <a:bodyPr/>
          <a:lstStyle/>
          <a:p>
            <a:fld id="{53623015-2F1B-4786-9CB2-269DB16C3328}" type="slidenum">
              <a:rPr lang="it-IT" smtClean="0"/>
              <a:t>‹N›</a:t>
            </a:fld>
            <a:endParaRPr lang="it-IT"/>
          </a:p>
        </p:txBody>
      </p:sp>
    </p:spTree>
    <p:extLst>
      <p:ext uri="{BB962C8B-B14F-4D97-AF65-F5344CB8AC3E}">
        <p14:creationId xmlns:p14="http://schemas.microsoft.com/office/powerpoint/2010/main" val="3387726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51C537C-01E9-4F0E-A573-80443B72C0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CBBE68F-1DE8-4EFF-9667-72ABB1BF7E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F2B8A3A-2DC9-460E-85B9-3E374D9A2D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1D4C4-EFF5-4A83-BC6B-BCA45778CE95}" type="datetimeFigureOut">
              <a:rPr lang="it-IT" smtClean="0"/>
              <a:t>22/02/2023</a:t>
            </a:fld>
            <a:endParaRPr lang="it-IT"/>
          </a:p>
        </p:txBody>
      </p:sp>
      <p:sp>
        <p:nvSpPr>
          <p:cNvPr id="5" name="Segnaposto piè di pagina 4">
            <a:extLst>
              <a:ext uri="{FF2B5EF4-FFF2-40B4-BE49-F238E27FC236}">
                <a16:creationId xmlns:a16="http://schemas.microsoft.com/office/drawing/2014/main" id="{E08C1810-0DD2-429B-BDAD-6DD2700DA7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D349F37-D0DB-403C-91FB-C548082D67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23015-2F1B-4786-9CB2-269DB16C3328}" type="slidenum">
              <a:rPr lang="it-IT" smtClean="0"/>
              <a:t>‹N›</a:t>
            </a:fld>
            <a:endParaRPr lang="it-IT"/>
          </a:p>
        </p:txBody>
      </p:sp>
    </p:spTree>
    <p:extLst>
      <p:ext uri="{BB962C8B-B14F-4D97-AF65-F5344CB8AC3E}">
        <p14:creationId xmlns:p14="http://schemas.microsoft.com/office/powerpoint/2010/main" val="1214161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britannica.com/topic/radio" TargetMode="External"/><Relationship Id="rId13" Type="http://schemas.openxmlformats.org/officeDocument/2006/relationships/hyperlink" Target="https://www.britannica.com/dictionary/patent" TargetMode="External"/><Relationship Id="rId3" Type="http://schemas.openxmlformats.org/officeDocument/2006/relationships/hyperlink" Target="https://www.britannica.com/biography/Heinrich-Hertz" TargetMode="External"/><Relationship Id="rId7" Type="http://schemas.openxmlformats.org/officeDocument/2006/relationships/hyperlink" Target="https://www.britannica.com/science/light" TargetMode="External"/><Relationship Id="rId12" Type="http://schemas.openxmlformats.org/officeDocument/2006/relationships/hyperlink" Target="https://www.britannica.com/technology/detection" TargetMode="External"/><Relationship Id="rId17" Type="http://schemas.openxmlformats.org/officeDocument/2006/relationships/hyperlink" Target="https://www.britannica.com/science/noise-acoustics" TargetMode="External"/><Relationship Id="rId2" Type="http://schemas.openxmlformats.org/officeDocument/2006/relationships/hyperlink" Target="https://www.britannica.com/science/electromagnetic-radiation" TargetMode="External"/><Relationship Id="rId16" Type="http://schemas.openxmlformats.org/officeDocument/2006/relationships/hyperlink" Target="https://www.britannica.com/dictionary/acoustic" TargetMode="External"/><Relationship Id="rId1" Type="http://schemas.openxmlformats.org/officeDocument/2006/relationships/slideLayout" Target="../slideLayouts/slideLayout2.xml"/><Relationship Id="rId6" Type="http://schemas.openxmlformats.org/officeDocument/2006/relationships/hyperlink" Target="https://www.britannica.com/science/electromagnetic-field" TargetMode="External"/><Relationship Id="rId11" Type="http://schemas.openxmlformats.org/officeDocument/2006/relationships/hyperlink" Target="https://www.britannica.com/science/hertz" TargetMode="External"/><Relationship Id="rId5" Type="http://schemas.openxmlformats.org/officeDocument/2006/relationships/hyperlink" Target="https://www.britannica.com/biography/James-Clerk-Maxwell" TargetMode="External"/><Relationship Id="rId15" Type="http://schemas.openxmlformats.org/officeDocument/2006/relationships/hyperlink" Target="https://www.britannica.com/event/World-War-II" TargetMode="External"/><Relationship Id="rId10" Type="http://schemas.openxmlformats.org/officeDocument/2006/relationships/hyperlink" Target="https://www.britannica.com/science/frequency-physics" TargetMode="External"/><Relationship Id="rId4" Type="http://schemas.openxmlformats.org/officeDocument/2006/relationships/hyperlink" Target="https://www.britannica.com/dictionary/verify" TargetMode="External"/><Relationship Id="rId9" Type="http://schemas.openxmlformats.org/officeDocument/2006/relationships/hyperlink" Target="https://www.britannica.com/science/centimetre" TargetMode="External"/><Relationship Id="rId14" Type="http://schemas.openxmlformats.org/officeDocument/2006/relationships/hyperlink" Target="https://www.britannica.com/technology/navigation-technology"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britannica.com/place/United-States" TargetMode="External"/><Relationship Id="rId7" Type="http://schemas.openxmlformats.org/officeDocument/2006/relationships/hyperlink" Target="https://www.britannica.com/topic/armed-force" TargetMode="External"/><Relationship Id="rId2" Type="http://schemas.openxmlformats.org/officeDocument/2006/relationships/hyperlink" Target="https://www.britannica.com/technology/radio-technology" TargetMode="External"/><Relationship Id="rId1" Type="http://schemas.openxmlformats.org/officeDocument/2006/relationships/slideLayout" Target="../slideLayouts/slideLayout2.xml"/><Relationship Id="rId6" Type="http://schemas.openxmlformats.org/officeDocument/2006/relationships/hyperlink" Target="https://www.britannica.com/place/Japan" TargetMode="External"/><Relationship Id="rId5" Type="http://schemas.openxmlformats.org/officeDocument/2006/relationships/hyperlink" Target="https://www.britannica.com/place/Italy" TargetMode="External"/><Relationship Id="rId4" Type="http://schemas.openxmlformats.org/officeDocument/2006/relationships/hyperlink" Target="https://www.britannica.com/place/Franc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britannica.com/technology/aviation" TargetMode="External"/><Relationship Id="rId7" Type="http://schemas.openxmlformats.org/officeDocument/2006/relationships/hyperlink" Target="https://www.merriam-webster.com/dictionary/affluent" TargetMode="External"/><Relationship Id="rId2" Type="http://schemas.openxmlformats.org/officeDocument/2006/relationships/hyperlink" Target="https://www.britannica.com/technology/military-aircraft" TargetMode="External"/><Relationship Id="rId1" Type="http://schemas.openxmlformats.org/officeDocument/2006/relationships/slideLayout" Target="../slideLayouts/slideLayout2.xml"/><Relationship Id="rId6" Type="http://schemas.openxmlformats.org/officeDocument/2006/relationships/hyperlink" Target="https://www.britannica.com/technology/military-technology" TargetMode="External"/><Relationship Id="rId5" Type="http://schemas.openxmlformats.org/officeDocument/2006/relationships/hyperlink" Target="https://www.britannica.com/technology/technology" TargetMode="External"/><Relationship Id="rId4" Type="http://schemas.openxmlformats.org/officeDocument/2006/relationships/hyperlink" Target="https://www.britannica.com/technology/jet-engin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Ford_Model_T#cite_note-1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britannica.com/biography/Antonio-Gramsci" TargetMode="External"/><Relationship Id="rId3" Type="http://schemas.openxmlformats.org/officeDocument/2006/relationships/hyperlink" Target="https://www.britannica.com/topic/Ford-Motor-Company" TargetMode="External"/><Relationship Id="rId7" Type="http://schemas.openxmlformats.org/officeDocument/2006/relationships/hyperlink" Target="https://www.britannica.com/topic/modernity" TargetMode="External"/><Relationship Id="rId12" Type="http://schemas.openxmlformats.org/officeDocument/2006/relationships/hyperlink" Target="https://www.merriam-webster.com/dictionary/consumption" TargetMode="External"/><Relationship Id="rId2" Type="http://schemas.openxmlformats.org/officeDocument/2006/relationships/hyperlink" Target="https://www.britannica.com/technology/mass-production" TargetMode="External"/><Relationship Id="rId1" Type="http://schemas.openxmlformats.org/officeDocument/2006/relationships/slideLayout" Target="../slideLayouts/slideLayout2.xml"/><Relationship Id="rId6" Type="http://schemas.openxmlformats.org/officeDocument/2006/relationships/hyperlink" Target="https://www.britannica.com/biography/Henry-Ford" TargetMode="External"/><Relationship Id="rId11" Type="http://schemas.openxmlformats.org/officeDocument/2006/relationships/hyperlink" Target="https://www.britannica.com/technology/assembly-line" TargetMode="External"/><Relationship Id="rId5" Type="http://schemas.openxmlformats.org/officeDocument/2006/relationships/hyperlink" Target="https://www.britannica.com/topic/capitalism" TargetMode="External"/><Relationship Id="rId10" Type="http://schemas.openxmlformats.org/officeDocument/2006/relationships/hyperlink" Target="https://www.merriam-webster.com/dictionary/paradigm" TargetMode="External"/><Relationship Id="rId4" Type="http://schemas.openxmlformats.org/officeDocument/2006/relationships/hyperlink" Target="https://www.britannica.com/topic/economic-growth" TargetMode="External"/><Relationship Id="rId9" Type="http://schemas.openxmlformats.org/officeDocument/2006/relationships/hyperlink" Target="https://www.merriam-webster.com/dictionary/conservative"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britannica.com/place/Germany/The-Third-Reich-1933-45#ref58208" TargetMode="External"/><Relationship Id="rId3" Type="http://schemas.openxmlformats.org/officeDocument/2006/relationships/hyperlink" Target="https://www.britannica.com/topic/totalitarianism" TargetMode="External"/><Relationship Id="rId7" Type="http://schemas.openxmlformats.org/officeDocument/2006/relationships/hyperlink" Target="https://www.britannica.com/place/Germany/Germany-from-1918-to-1945#ref58200" TargetMode="External"/><Relationship Id="rId2" Type="http://schemas.openxmlformats.org/officeDocument/2006/relationships/hyperlink" Target="https://www.britannica.com/topic/human-being" TargetMode="External"/><Relationship Id="rId1" Type="http://schemas.openxmlformats.org/officeDocument/2006/relationships/slideLayout" Target="../slideLayouts/slideLayout2.xml"/><Relationship Id="rId6" Type="http://schemas.openxmlformats.org/officeDocument/2006/relationships/hyperlink" Target="https://www.britannica.com/biography/Erich-Fromm" TargetMode="External"/><Relationship Id="rId11" Type="http://schemas.openxmlformats.org/officeDocument/2006/relationships/hyperlink" Target="https://www.merriam-webster.com/dictionary/malaise" TargetMode="External"/><Relationship Id="rId5" Type="http://schemas.openxmlformats.org/officeDocument/2006/relationships/hyperlink" Target="https://www.britannica.com/event/World-War-II" TargetMode="External"/><Relationship Id="rId10" Type="http://schemas.openxmlformats.org/officeDocument/2006/relationships/hyperlink" Target="https://www.merriam-webster.com/dictionary/apathy" TargetMode="External"/><Relationship Id="rId4" Type="http://schemas.openxmlformats.org/officeDocument/2006/relationships/hyperlink" Target="https://www.britannica.com/science/collective-behaviour" TargetMode="External"/><Relationship Id="rId9" Type="http://schemas.openxmlformats.org/officeDocument/2006/relationships/hyperlink" Target="https://www.britannica.com/biography/C-Wright-Mil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94F14030-666A-4201-823B-A7BD8D211D16}"/>
              </a:ext>
            </a:extLst>
          </p:cNvPr>
          <p:cNvSpPr/>
          <p:nvPr/>
        </p:nvSpPr>
        <p:spPr>
          <a:xfrm>
            <a:off x="1058220" y="2967335"/>
            <a:ext cx="10075579" cy="1754326"/>
          </a:xfrm>
          <a:prstGeom prst="rect">
            <a:avLst/>
          </a:prstGeom>
          <a:noFill/>
        </p:spPr>
        <p:txBody>
          <a:bodyPr wrap="none" lIns="91440" tIns="45720" rIns="91440" bIns="45720">
            <a:spAutoFit/>
          </a:bodyPr>
          <a:lstStyle/>
          <a:p>
            <a:pPr algn="ctr"/>
            <a:r>
              <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THE GREATEST TECHNOLOGY </a:t>
            </a:r>
          </a:p>
          <a:p>
            <a:pPr algn="ctr"/>
            <a:r>
              <a:rPr lang="it-IT"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DISCOVERIES OF THE XX CENTURY </a:t>
            </a:r>
          </a:p>
        </p:txBody>
      </p:sp>
    </p:spTree>
    <p:extLst>
      <p:ext uri="{BB962C8B-B14F-4D97-AF65-F5344CB8AC3E}">
        <p14:creationId xmlns:p14="http://schemas.microsoft.com/office/powerpoint/2010/main" val="2927494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8D39EAC-AD98-4648-B2A8-D78482C8E8C7}"/>
              </a:ext>
            </a:extLst>
          </p:cNvPr>
          <p:cNvSpPr/>
          <p:nvPr/>
        </p:nvSpPr>
        <p:spPr>
          <a:xfrm>
            <a:off x="942975" y="58847"/>
            <a:ext cx="10301288" cy="5632311"/>
          </a:xfrm>
          <a:prstGeom prst="rect">
            <a:avLst/>
          </a:prstGeom>
        </p:spPr>
        <p:txBody>
          <a:bodyPr wrap="square">
            <a:spAutoFit/>
          </a:bodyPr>
          <a:lstStyle/>
          <a:p>
            <a:r>
              <a:rPr lang="en-US" b="1" dirty="0">
                <a:effectLst/>
                <a:latin typeface="var(--ff-accent)"/>
              </a:rPr>
              <a:t>Key </a:t>
            </a:r>
            <a:r>
              <a:rPr lang="en-US" b="1" dirty="0" err="1">
                <a:effectLst/>
                <a:latin typeface="var(--ff-accent)"/>
              </a:rPr>
              <a:t>Accomplisment</a:t>
            </a:r>
            <a:r>
              <a:rPr lang="en-US" b="1" dirty="0">
                <a:effectLst/>
                <a:latin typeface="var(--ff-accent)"/>
              </a:rPr>
              <a:t>(s)</a:t>
            </a:r>
          </a:p>
          <a:p>
            <a:r>
              <a:rPr lang="en-US" dirty="0"/>
              <a:t>First Successful Powered Airplane with a Pilot </a:t>
            </a:r>
            <a:r>
              <a:rPr lang="en-US" dirty="0" err="1"/>
              <a:t>Aboard</a:t>
            </a:r>
            <a:r>
              <a:rPr lang="en-US" b="1" dirty="0" err="1">
                <a:effectLst/>
                <a:latin typeface="var(--ff-accent)"/>
              </a:rPr>
              <a:t>Brief</a:t>
            </a:r>
            <a:r>
              <a:rPr lang="en-US" b="1" dirty="0">
                <a:effectLst/>
                <a:latin typeface="var(--ff-accent)"/>
              </a:rPr>
              <a:t> Description</a:t>
            </a:r>
          </a:p>
          <a:p>
            <a:r>
              <a:rPr lang="en-US" dirty="0"/>
              <a:t>Wilbur and Orville Wright spent four years of research and development to create the first successful powered airplane, the 1903 Wright Flyer. It first flew at Kitty Hawk, North Carolina, on December 17, 1903, with Orville at the </a:t>
            </a:r>
            <a:r>
              <a:rPr lang="en-US" dirty="0" err="1"/>
              <a:t>controls.</a:t>
            </a:r>
            <a:r>
              <a:rPr lang="en-US" b="1" dirty="0" err="1">
                <a:effectLst/>
                <a:latin typeface="var(--ff-accent)"/>
              </a:rPr>
              <a:t>Date</a:t>
            </a:r>
            <a:endParaRPr lang="en-US" b="1" dirty="0">
              <a:effectLst/>
              <a:latin typeface="var(--ff-accent)"/>
            </a:endParaRPr>
          </a:p>
          <a:p>
            <a:r>
              <a:rPr lang="en-US" dirty="0"/>
              <a:t>1903</a:t>
            </a:r>
            <a:r>
              <a:rPr lang="en-US" b="1" dirty="0">
                <a:effectLst/>
                <a:latin typeface="var(--ff-accent)"/>
              </a:rPr>
              <a:t>Country of Origin</a:t>
            </a:r>
          </a:p>
          <a:p>
            <a:r>
              <a:rPr lang="en-US" dirty="0"/>
              <a:t>United States of </a:t>
            </a:r>
            <a:r>
              <a:rPr lang="en-US" dirty="0" err="1"/>
              <a:t>America</a:t>
            </a:r>
            <a:r>
              <a:rPr lang="en-US" b="1" dirty="0" err="1">
                <a:effectLst/>
                <a:latin typeface="var(--ff-accent)"/>
              </a:rPr>
              <a:t>Type</a:t>
            </a:r>
            <a:endParaRPr lang="en-US" b="1" dirty="0">
              <a:effectLst/>
              <a:latin typeface="var(--ff-accent)"/>
            </a:endParaRPr>
          </a:p>
          <a:p>
            <a:r>
              <a:rPr lang="en-US" dirty="0"/>
              <a:t>CRAFT-</a:t>
            </a:r>
            <a:r>
              <a:rPr lang="en-US" dirty="0" err="1"/>
              <a:t>Aircraft</a:t>
            </a:r>
            <a:r>
              <a:rPr lang="en-US" b="1" dirty="0" err="1">
                <a:effectLst/>
                <a:latin typeface="var(--ff-accent)"/>
              </a:rPr>
              <a:t>Physical</a:t>
            </a:r>
            <a:r>
              <a:rPr lang="en-US" b="1" dirty="0">
                <a:effectLst/>
                <a:latin typeface="var(--ff-accent)"/>
              </a:rPr>
              <a:t> Description</a:t>
            </a:r>
          </a:p>
          <a:p>
            <a:r>
              <a:rPr lang="en-US" dirty="0"/>
              <a:t>Canard biplane with one 12-horsepower Wright horizontal four-cylinder engine driving two pusher propellers via sprocket-and-chain transmission system. Non-wheeled, linear skids act as landing gear. Natural fabric finish - no sealant or paint of any </a:t>
            </a:r>
            <a:r>
              <a:rPr lang="en-US" dirty="0" err="1"/>
              <a:t>kind.</a:t>
            </a:r>
            <a:r>
              <a:rPr lang="en-US" b="1" dirty="0" err="1">
                <a:effectLst/>
                <a:latin typeface="var(--ff-accent)"/>
              </a:rPr>
              <a:t>Dimensions</a:t>
            </a:r>
            <a:endParaRPr lang="en-US" b="1" dirty="0">
              <a:effectLst/>
              <a:latin typeface="var(--ff-accent)"/>
            </a:endParaRPr>
          </a:p>
          <a:p>
            <a:r>
              <a:rPr lang="en-US" dirty="0"/>
              <a:t>Wingspan: 12.3 m (40 ft 4 in)</a:t>
            </a:r>
            <a:br>
              <a:rPr lang="en-US" dirty="0"/>
            </a:br>
            <a:r>
              <a:rPr lang="en-US" dirty="0"/>
              <a:t>Length: 6.4 m (21 ft 1 in)</a:t>
            </a:r>
            <a:br>
              <a:rPr lang="en-US" dirty="0"/>
            </a:br>
            <a:r>
              <a:rPr lang="en-US" dirty="0"/>
              <a:t>Height: 2.8 m (9 ft 4 in)</a:t>
            </a:r>
            <a:br>
              <a:rPr lang="en-US" dirty="0"/>
            </a:br>
            <a:r>
              <a:rPr lang="en-US" dirty="0"/>
              <a:t>Weight: Empty, 274 kg (605 </a:t>
            </a:r>
            <a:r>
              <a:rPr lang="en-US" dirty="0" err="1"/>
              <a:t>lb</a:t>
            </a:r>
            <a:r>
              <a:rPr lang="en-US" dirty="0"/>
              <a:t>)</a:t>
            </a:r>
            <a:br>
              <a:rPr lang="en-US" dirty="0"/>
            </a:br>
            <a:r>
              <a:rPr lang="en-US" dirty="0"/>
              <a:t>Gross, 341 kg (750 </a:t>
            </a:r>
            <a:r>
              <a:rPr lang="en-US" dirty="0" err="1"/>
              <a:t>lb</a:t>
            </a:r>
            <a:r>
              <a:rPr lang="en-US" dirty="0"/>
              <a:t>)</a:t>
            </a:r>
            <a:br>
              <a:rPr lang="en-US" dirty="0"/>
            </a:br>
            <a:r>
              <a:rPr lang="en-US" b="1" dirty="0">
                <a:effectLst/>
                <a:latin typeface="var(--ff-accent)"/>
              </a:rPr>
              <a:t>Materials</a:t>
            </a:r>
          </a:p>
          <a:p>
            <a:r>
              <a:rPr lang="en-US" dirty="0"/>
              <a:t>Airframe: Wood</a:t>
            </a:r>
            <a:br>
              <a:rPr lang="en-US" dirty="0"/>
            </a:br>
            <a:r>
              <a:rPr lang="en-US" dirty="0"/>
              <a:t>Fabric Covering: Muslin</a:t>
            </a:r>
            <a:br>
              <a:rPr lang="en-US" dirty="0"/>
            </a:br>
            <a:r>
              <a:rPr lang="en-US" dirty="0"/>
              <a:t>Engine Crankcase: Aluminum</a:t>
            </a:r>
            <a:endParaRPr lang="it-IT" dirty="0"/>
          </a:p>
        </p:txBody>
      </p:sp>
    </p:spTree>
    <p:extLst>
      <p:ext uri="{BB962C8B-B14F-4D97-AF65-F5344CB8AC3E}">
        <p14:creationId xmlns:p14="http://schemas.microsoft.com/office/powerpoint/2010/main" val="126073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094CBE4C-6966-49FF-8CB6-8425D207A6CD}"/>
              </a:ext>
            </a:extLst>
          </p:cNvPr>
          <p:cNvSpPr txBox="1"/>
          <p:nvPr/>
        </p:nvSpPr>
        <p:spPr>
          <a:xfrm>
            <a:off x="1443038" y="2114551"/>
            <a:ext cx="7200900" cy="3539430"/>
          </a:xfrm>
          <a:prstGeom prst="rect">
            <a:avLst/>
          </a:prstGeom>
          <a:noFill/>
        </p:spPr>
        <p:txBody>
          <a:bodyPr wrap="square" rtlCol="0">
            <a:spAutoFit/>
          </a:bodyPr>
          <a:lstStyle/>
          <a:p>
            <a:r>
              <a:rPr lang="it-IT" sz="3200" dirty="0"/>
              <a:t>HISTORY……</a:t>
            </a:r>
          </a:p>
          <a:p>
            <a:endParaRPr lang="it-IT" sz="3200" dirty="0"/>
          </a:p>
          <a:p>
            <a:pPr marL="342900" indent="-342900">
              <a:buAutoNum type="arabicParenR"/>
            </a:pPr>
            <a:r>
              <a:rPr lang="it-IT" sz="3200" dirty="0"/>
              <a:t>Flying and bombing in WW2 </a:t>
            </a:r>
          </a:p>
          <a:p>
            <a:pPr marL="342900" indent="-342900">
              <a:buAutoNum type="arabicParenR"/>
            </a:pPr>
            <a:endParaRPr lang="it-IT" sz="3200" dirty="0"/>
          </a:p>
          <a:p>
            <a:pPr marL="342900" indent="-342900">
              <a:buAutoNum type="arabicParenR"/>
            </a:pPr>
            <a:r>
              <a:rPr lang="it-IT" sz="3200" dirty="0"/>
              <a:t>The d’</a:t>
            </a:r>
            <a:r>
              <a:rPr lang="it-IT" sz="3200" dirty="0" err="1"/>
              <a:t>Annunzio’s</a:t>
            </a:r>
            <a:r>
              <a:rPr lang="it-IT" sz="3200" dirty="0"/>
              <a:t> </a:t>
            </a:r>
            <a:r>
              <a:rPr lang="it-IT" sz="3200" dirty="0" err="1"/>
              <a:t>flight</a:t>
            </a:r>
            <a:r>
              <a:rPr lang="it-IT" sz="3200" dirty="0"/>
              <a:t> over the city of «Fiume» </a:t>
            </a:r>
            <a:r>
              <a:rPr lang="it-IT" sz="3200" dirty="0" err="1"/>
              <a:t>after</a:t>
            </a:r>
            <a:r>
              <a:rPr lang="it-IT" sz="3200" dirty="0"/>
              <a:t> World War I </a:t>
            </a:r>
          </a:p>
          <a:p>
            <a:endParaRPr lang="it-IT" sz="3200" dirty="0"/>
          </a:p>
        </p:txBody>
      </p:sp>
    </p:spTree>
    <p:extLst>
      <p:ext uri="{BB962C8B-B14F-4D97-AF65-F5344CB8AC3E}">
        <p14:creationId xmlns:p14="http://schemas.microsoft.com/office/powerpoint/2010/main" val="2957439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483140-3A57-4573-8E92-12FA8FF7F96D}"/>
              </a:ext>
            </a:extLst>
          </p:cNvPr>
          <p:cNvSpPr>
            <a:spLocks noGrp="1"/>
          </p:cNvSpPr>
          <p:nvPr>
            <p:ph type="title"/>
          </p:nvPr>
        </p:nvSpPr>
        <p:spPr/>
        <p:txBody>
          <a:bodyPr/>
          <a:lstStyle/>
          <a:p>
            <a:r>
              <a:rPr lang="it-IT" dirty="0"/>
              <a:t>RADAR (1935)</a:t>
            </a:r>
          </a:p>
        </p:txBody>
      </p:sp>
      <p:sp>
        <p:nvSpPr>
          <p:cNvPr id="3" name="Segnaposto contenuto 2">
            <a:extLst>
              <a:ext uri="{FF2B5EF4-FFF2-40B4-BE49-F238E27FC236}">
                <a16:creationId xmlns:a16="http://schemas.microsoft.com/office/drawing/2014/main" id="{B1AF1B15-9C7B-4DEF-826D-61C38A4FF308}"/>
              </a:ext>
            </a:extLst>
          </p:cNvPr>
          <p:cNvSpPr>
            <a:spLocks noGrp="1"/>
          </p:cNvSpPr>
          <p:nvPr>
            <p:ph idx="1"/>
          </p:nvPr>
        </p:nvSpPr>
        <p:spPr/>
        <p:txBody>
          <a:bodyPr>
            <a:normAutofit fontScale="62500" lnSpcReduction="20000"/>
          </a:bodyPr>
          <a:lstStyle/>
          <a:p>
            <a:r>
              <a:rPr lang="en-US" dirty="0"/>
              <a:t>Serious developmental work on radar began in the 1930s, but the basic idea of radar had its origins in the classical experiments on </a:t>
            </a:r>
            <a:r>
              <a:rPr lang="en-US" u="sng" dirty="0">
                <a:hlinkClick r:id="rId2"/>
              </a:rPr>
              <a:t>electromagnetic radiation</a:t>
            </a:r>
            <a:r>
              <a:rPr lang="en-US" dirty="0"/>
              <a:t> conducted by German physicist </a:t>
            </a:r>
            <a:r>
              <a:rPr lang="en-US" u="sng" dirty="0">
                <a:hlinkClick r:id="rId3"/>
              </a:rPr>
              <a:t>Heinrich Hertz</a:t>
            </a:r>
            <a:r>
              <a:rPr lang="en-US" dirty="0"/>
              <a:t> during the late 1880s. Hertz set out to </a:t>
            </a:r>
            <a:r>
              <a:rPr lang="en-US" dirty="0">
                <a:hlinkClick r:id="rId4"/>
              </a:rPr>
              <a:t>verify</a:t>
            </a:r>
            <a:r>
              <a:rPr lang="en-US" dirty="0"/>
              <a:t> experimentally the earlier theoretical work of Scottish physicist </a:t>
            </a:r>
            <a:r>
              <a:rPr lang="en-US" u="sng" dirty="0">
                <a:hlinkClick r:id="rId5"/>
              </a:rPr>
              <a:t>James Clerk Maxwell</a:t>
            </a:r>
            <a:r>
              <a:rPr lang="en-US" dirty="0"/>
              <a:t>. Maxwell had formulated the general equations of the </a:t>
            </a:r>
            <a:r>
              <a:rPr lang="en-US" u="sng" dirty="0">
                <a:hlinkClick r:id="rId6"/>
              </a:rPr>
              <a:t>electromagnetic field</a:t>
            </a:r>
            <a:r>
              <a:rPr lang="en-US" dirty="0"/>
              <a:t>, determining that both </a:t>
            </a:r>
            <a:r>
              <a:rPr lang="en-US" u="sng" dirty="0">
                <a:hlinkClick r:id="rId7"/>
              </a:rPr>
              <a:t>light</a:t>
            </a:r>
            <a:r>
              <a:rPr lang="en-US" dirty="0"/>
              <a:t> and </a:t>
            </a:r>
            <a:r>
              <a:rPr lang="en-US" u="sng" dirty="0">
                <a:hlinkClick r:id="rId8"/>
              </a:rPr>
              <a:t>radio</a:t>
            </a:r>
            <a:r>
              <a:rPr lang="en-US" dirty="0"/>
              <a:t> waves are examples of electromagnetic waves governed by the same fundamental laws but having widely different frequencies. Maxwell’s work led to the conclusion that radio waves can be reflected from metallic objects and refracted by a dielectric medium, just as light waves can. Hertz demonstrated these properties in 1888, using radio waves at a wavelength of 66 </a:t>
            </a:r>
            <a:r>
              <a:rPr lang="en-US" u="sng" dirty="0">
                <a:hlinkClick r:id="rId9"/>
              </a:rPr>
              <a:t>cm</a:t>
            </a:r>
            <a:r>
              <a:rPr lang="en-US" dirty="0"/>
              <a:t> (which corresponds to a </a:t>
            </a:r>
            <a:r>
              <a:rPr lang="en-US" u="sng" dirty="0">
                <a:hlinkClick r:id="rId10"/>
              </a:rPr>
              <a:t>frequency</a:t>
            </a:r>
            <a:r>
              <a:rPr lang="en-US" dirty="0"/>
              <a:t> of about 455 MHz).</a:t>
            </a:r>
          </a:p>
          <a:p>
            <a:r>
              <a:rPr lang="en-US" dirty="0"/>
              <a:t>The potential utility of </a:t>
            </a:r>
            <a:r>
              <a:rPr lang="en-US" u="sng" dirty="0">
                <a:hlinkClick r:id="rId11"/>
              </a:rPr>
              <a:t>Hertz’s</a:t>
            </a:r>
            <a:r>
              <a:rPr lang="en-US" dirty="0"/>
              <a:t> work as the basis for the </a:t>
            </a:r>
            <a:r>
              <a:rPr lang="en-US" u="sng" dirty="0">
                <a:hlinkClick r:id="rId12"/>
              </a:rPr>
              <a:t>detection</a:t>
            </a:r>
            <a:r>
              <a:rPr lang="en-US" dirty="0"/>
              <a:t> of targets of practical interest did not go unnoticed at the time. In 1904 a </a:t>
            </a:r>
            <a:r>
              <a:rPr lang="en-US" dirty="0">
                <a:hlinkClick r:id="rId13"/>
              </a:rPr>
              <a:t>patent</a:t>
            </a:r>
            <a:r>
              <a:rPr lang="en-US" dirty="0"/>
              <a:t> for “an obstacle detector and ship </a:t>
            </a:r>
            <a:r>
              <a:rPr lang="en-US" u="sng" dirty="0">
                <a:hlinkClick r:id="rId14"/>
              </a:rPr>
              <a:t>navigation</a:t>
            </a:r>
            <a:r>
              <a:rPr lang="en-US" dirty="0"/>
              <a:t> device,” based on the principles demonstrated by Hertz, was issued in several countries to Christian </a:t>
            </a:r>
            <a:r>
              <a:rPr lang="en-US" dirty="0" err="1"/>
              <a:t>Hülsmeyer</a:t>
            </a:r>
            <a:r>
              <a:rPr lang="en-US" dirty="0"/>
              <a:t>, a German engineer. </a:t>
            </a:r>
            <a:r>
              <a:rPr lang="en-US" dirty="0" err="1"/>
              <a:t>Hülsmeyer</a:t>
            </a:r>
            <a:r>
              <a:rPr lang="en-US" dirty="0"/>
              <a:t> built his invention and demonstrated it to the German navy but failed to arouse any interest. There was simply no economic, societal, or military need for radar until the early 1930s, when long-range military bombers capable of carrying large payloads were developed. This prompted the major countries of the world to look for a means with which to detect the approach of hostile aircraft.</a:t>
            </a:r>
          </a:p>
          <a:p>
            <a:r>
              <a:rPr lang="en-US" dirty="0"/>
              <a:t>Most of the countries that developed radar prior to </a:t>
            </a:r>
            <a:r>
              <a:rPr lang="en-US" u="sng" dirty="0">
                <a:hlinkClick r:id="rId15"/>
              </a:rPr>
              <a:t>World War II</a:t>
            </a:r>
            <a:r>
              <a:rPr lang="en-US" dirty="0"/>
              <a:t> first experimented with other methods of aircraft detection. These included listening for the </a:t>
            </a:r>
            <a:r>
              <a:rPr lang="en-US" dirty="0">
                <a:hlinkClick r:id="rId16"/>
              </a:rPr>
              <a:t>acoustic</a:t>
            </a:r>
            <a:r>
              <a:rPr lang="en-US" dirty="0"/>
              <a:t> </a:t>
            </a:r>
            <a:r>
              <a:rPr lang="en-US" u="sng" dirty="0">
                <a:hlinkClick r:id="rId17"/>
              </a:rPr>
              <a:t>noise</a:t>
            </a:r>
            <a:r>
              <a:rPr lang="en-US" dirty="0"/>
              <a:t> of aircraft engines and detecting the electrical noise from their ignition. Researchers also experimented with infrared sensors. None of these, however, proved effective.</a:t>
            </a:r>
          </a:p>
          <a:p>
            <a:endParaRPr lang="it-IT" dirty="0"/>
          </a:p>
        </p:txBody>
      </p:sp>
    </p:spTree>
    <p:extLst>
      <p:ext uri="{BB962C8B-B14F-4D97-AF65-F5344CB8AC3E}">
        <p14:creationId xmlns:p14="http://schemas.microsoft.com/office/powerpoint/2010/main" val="2157417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C85900-1C14-4D7A-88B7-B074CE9C5EB0}"/>
              </a:ext>
            </a:extLst>
          </p:cNvPr>
          <p:cNvSpPr>
            <a:spLocks noGrp="1"/>
          </p:cNvSpPr>
          <p:nvPr>
            <p:ph idx="1"/>
          </p:nvPr>
        </p:nvSpPr>
        <p:spPr/>
        <p:txBody>
          <a:bodyPr>
            <a:normAutofit lnSpcReduction="10000"/>
          </a:bodyPr>
          <a:lstStyle/>
          <a:p>
            <a:r>
              <a:rPr lang="en-US" b="1" dirty="0"/>
              <a:t>First military radars</a:t>
            </a:r>
          </a:p>
          <a:p>
            <a:r>
              <a:rPr lang="en-US" dirty="0"/>
              <a:t>During the 1930s, efforts to use radio echoes for aircraft detection were initiated independently and almost simultaneously in eight countries that were concerned with the prevailing military situation and that already had practical experience with </a:t>
            </a:r>
            <a:r>
              <a:rPr lang="en-US" u="sng" dirty="0">
                <a:hlinkClick r:id="rId2"/>
              </a:rPr>
              <a:t>radio technology</a:t>
            </a:r>
            <a:r>
              <a:rPr lang="en-US" dirty="0"/>
              <a:t>. The </a:t>
            </a:r>
            <a:r>
              <a:rPr lang="en-US" u="sng" dirty="0">
                <a:hlinkClick r:id="rId3"/>
              </a:rPr>
              <a:t>United States</a:t>
            </a:r>
            <a:r>
              <a:rPr lang="en-US" dirty="0"/>
              <a:t>, Great Britain, Germany, </a:t>
            </a:r>
            <a:r>
              <a:rPr lang="en-US" u="sng" dirty="0">
                <a:hlinkClick r:id="rId4"/>
              </a:rPr>
              <a:t>France</a:t>
            </a:r>
            <a:r>
              <a:rPr lang="en-US" dirty="0"/>
              <a:t>, the Soviet Union, </a:t>
            </a:r>
            <a:r>
              <a:rPr lang="en-US" u="sng" dirty="0">
                <a:hlinkClick r:id="rId5"/>
              </a:rPr>
              <a:t>Italy</a:t>
            </a:r>
            <a:r>
              <a:rPr lang="en-US" dirty="0"/>
              <a:t>, the Netherlands, and </a:t>
            </a:r>
            <a:r>
              <a:rPr lang="en-US" u="sng" dirty="0">
                <a:hlinkClick r:id="rId6"/>
              </a:rPr>
              <a:t>Japan</a:t>
            </a:r>
            <a:r>
              <a:rPr lang="en-US" dirty="0"/>
              <a:t> all began experimenting with radar within about two years of one another and embarked, with varying degrees of motivation and success, on its development for military purposes. Several of these countries had some form of operational radar equipment in </a:t>
            </a:r>
            <a:r>
              <a:rPr lang="en-US" u="sng" dirty="0">
                <a:hlinkClick r:id="rId7"/>
              </a:rPr>
              <a:t>military service</a:t>
            </a:r>
            <a:r>
              <a:rPr lang="en-US" dirty="0"/>
              <a:t> at the start of World War II.</a:t>
            </a:r>
          </a:p>
          <a:p>
            <a:endParaRPr lang="it-IT" dirty="0"/>
          </a:p>
        </p:txBody>
      </p:sp>
    </p:spTree>
    <p:extLst>
      <p:ext uri="{BB962C8B-B14F-4D97-AF65-F5344CB8AC3E}">
        <p14:creationId xmlns:p14="http://schemas.microsoft.com/office/powerpoint/2010/main" val="2938642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68326E-C97A-42BE-97D1-46AABE86B8C9}"/>
              </a:ext>
            </a:extLst>
          </p:cNvPr>
          <p:cNvSpPr>
            <a:spLocks noGrp="1"/>
          </p:cNvSpPr>
          <p:nvPr>
            <p:ph type="title"/>
          </p:nvPr>
        </p:nvSpPr>
        <p:spPr/>
        <p:txBody>
          <a:bodyPr/>
          <a:lstStyle/>
          <a:p>
            <a:r>
              <a:rPr lang="it-IT" dirty="0"/>
              <a:t>JET ENGINE (1940) </a:t>
            </a:r>
          </a:p>
        </p:txBody>
      </p:sp>
      <p:sp>
        <p:nvSpPr>
          <p:cNvPr id="3" name="Segnaposto contenuto 2">
            <a:extLst>
              <a:ext uri="{FF2B5EF4-FFF2-40B4-BE49-F238E27FC236}">
                <a16:creationId xmlns:a16="http://schemas.microsoft.com/office/drawing/2014/main" id="{38BD3622-04BA-4589-8607-233380B2B90B}"/>
              </a:ext>
            </a:extLst>
          </p:cNvPr>
          <p:cNvSpPr>
            <a:spLocks noGrp="1"/>
          </p:cNvSpPr>
          <p:nvPr>
            <p:ph idx="1"/>
          </p:nvPr>
        </p:nvSpPr>
        <p:spPr/>
        <p:txBody>
          <a:bodyPr>
            <a:normAutofit fontScale="92500" lnSpcReduction="20000"/>
          </a:bodyPr>
          <a:lstStyle/>
          <a:p>
            <a:r>
              <a:rPr lang="en-US" b="1" dirty="0"/>
              <a:t>The jet age</a:t>
            </a:r>
          </a:p>
          <a:p>
            <a:r>
              <a:rPr lang="en-US" b="1" dirty="0"/>
              <a:t>Origins</a:t>
            </a:r>
          </a:p>
          <a:p>
            <a:r>
              <a:rPr lang="en-US" dirty="0"/>
              <a:t>From the very invention of flight at the beginning of the 20th century, </a:t>
            </a:r>
            <a:r>
              <a:rPr lang="en-US" u="sng" dirty="0">
                <a:hlinkClick r:id="rId2"/>
              </a:rPr>
              <a:t>military aircraft</a:t>
            </a:r>
            <a:r>
              <a:rPr lang="en-US" dirty="0"/>
              <a:t> and engines generally led the way, and commercial </a:t>
            </a:r>
            <a:r>
              <a:rPr lang="en-US" u="sng" dirty="0">
                <a:hlinkClick r:id="rId3"/>
              </a:rPr>
              <a:t>aviation</a:t>
            </a:r>
            <a:r>
              <a:rPr lang="en-US" dirty="0"/>
              <a:t> followed. At first this was also the case in the jet age, which began with the invention of </a:t>
            </a:r>
            <a:r>
              <a:rPr lang="en-US" u="sng" dirty="0">
                <a:hlinkClick r:id="rId4"/>
              </a:rPr>
              <a:t>jet engines</a:t>
            </a:r>
            <a:r>
              <a:rPr lang="en-US" dirty="0"/>
              <a:t> under military sponsorship in the 1930s and ’40s. By the late 20th century, however, commercial jet-engine </a:t>
            </a:r>
            <a:r>
              <a:rPr lang="en-US" u="sng" dirty="0">
                <a:hlinkClick r:id="rId5"/>
              </a:rPr>
              <a:t>technology</a:t>
            </a:r>
            <a:r>
              <a:rPr lang="en-US" dirty="0"/>
              <a:t> had come to rival and sometimes even lead </a:t>
            </a:r>
            <a:r>
              <a:rPr lang="en-US" u="sng" dirty="0">
                <a:hlinkClick r:id="rId6"/>
              </a:rPr>
              <a:t>military technology</a:t>
            </a:r>
            <a:r>
              <a:rPr lang="en-US" dirty="0"/>
              <a:t> in several areas of engine design. And, although it was not immediately evident, the invention of the </a:t>
            </a:r>
            <a:r>
              <a:rPr lang="en-US" u="sng" dirty="0">
                <a:hlinkClick r:id="rId4"/>
              </a:rPr>
              <a:t>jet engine</a:t>
            </a:r>
            <a:r>
              <a:rPr lang="en-US" dirty="0"/>
              <a:t> had a far more significant social effect on the world through commercial aviation than through its military counterpart. Commercial jet aircraft have revolutionized world travel, opening up every corner of the world not just to the </a:t>
            </a:r>
            <a:r>
              <a:rPr lang="en-US" dirty="0">
                <a:hlinkClick r:id="rId7"/>
              </a:rPr>
              <a:t>affluent</a:t>
            </a:r>
            <a:r>
              <a:rPr lang="en-US" dirty="0"/>
              <a:t> but to the ordinary citizens of many countries.</a:t>
            </a:r>
          </a:p>
          <a:p>
            <a:endParaRPr lang="it-IT" dirty="0"/>
          </a:p>
        </p:txBody>
      </p:sp>
    </p:spTree>
    <p:extLst>
      <p:ext uri="{BB962C8B-B14F-4D97-AF65-F5344CB8AC3E}">
        <p14:creationId xmlns:p14="http://schemas.microsoft.com/office/powerpoint/2010/main" val="1120226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DA36DB2-4C9A-48CE-920E-209BD744E3CF}"/>
              </a:ext>
            </a:extLst>
          </p:cNvPr>
          <p:cNvSpPr>
            <a:spLocks noGrp="1"/>
          </p:cNvSpPr>
          <p:nvPr>
            <p:ph idx="1"/>
          </p:nvPr>
        </p:nvSpPr>
        <p:spPr/>
        <p:txBody>
          <a:bodyPr>
            <a:normAutofit fontScale="92500" lnSpcReduction="10000"/>
          </a:bodyPr>
          <a:lstStyle/>
          <a:p>
            <a:r>
              <a:rPr lang="en-US"/>
              <a:t>The </a:t>
            </a:r>
            <a:r>
              <a:rPr lang="en-US" dirty="0"/>
              <a:t>jet engine was unusual in that it was independently brought to fruition at about the same time in two countries that would soon again be at war. In Great Britain, a Royal Air Force officer, Frank Whittle, invented the gas-turbine engine that would power the first British jet, the </a:t>
            </a:r>
            <a:r>
              <a:rPr lang="en-US" dirty="0" err="1"/>
              <a:t>Gloster</a:t>
            </a:r>
            <a:r>
              <a:rPr lang="en-US" dirty="0"/>
              <a:t> E.28/39, which made its first flight on May 15, 1941. In Germany, Hans Joachim Pabst von </a:t>
            </a:r>
            <a:r>
              <a:rPr lang="en-US" dirty="0" err="1"/>
              <a:t>Ohain</a:t>
            </a:r>
            <a:r>
              <a:rPr lang="en-US" dirty="0"/>
              <a:t> worked on the problem of gas-turbine engines without any knowledge of Whittle’s efforts. Von </a:t>
            </a:r>
            <a:r>
              <a:rPr lang="en-US" dirty="0" err="1"/>
              <a:t>Ohain</a:t>
            </a:r>
            <a:r>
              <a:rPr lang="en-US" dirty="0"/>
              <a:t> found backing from the aviation industrialist Ernst Heinkel, who sought to have an engine-manufacturing capability to complement his aircraft company. Work proceeded swiftly, and on Aug. 27, 1939, von </a:t>
            </a:r>
            <a:r>
              <a:rPr lang="en-US" dirty="0" err="1"/>
              <a:t>Ohain’s</a:t>
            </a:r>
            <a:r>
              <a:rPr lang="en-US" dirty="0"/>
              <a:t> HeS.3B engine enabled Erich </a:t>
            </a:r>
            <a:r>
              <a:rPr lang="en-US" dirty="0" err="1"/>
              <a:t>Warsitz</a:t>
            </a:r>
            <a:r>
              <a:rPr lang="en-US" dirty="0"/>
              <a:t> to make the world’s first successful turbojet-powered flight in history in the Heinkel He 178.</a:t>
            </a:r>
            <a:endParaRPr lang="it-IT" dirty="0"/>
          </a:p>
        </p:txBody>
      </p:sp>
    </p:spTree>
    <p:extLst>
      <p:ext uri="{BB962C8B-B14F-4D97-AF65-F5344CB8AC3E}">
        <p14:creationId xmlns:p14="http://schemas.microsoft.com/office/powerpoint/2010/main" val="1302229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207CAE-3E6A-4390-BC05-BD816015497A}"/>
              </a:ext>
            </a:extLst>
          </p:cNvPr>
          <p:cNvSpPr>
            <a:spLocks noGrp="1"/>
          </p:cNvSpPr>
          <p:nvPr>
            <p:ph type="title"/>
          </p:nvPr>
        </p:nvSpPr>
        <p:spPr/>
        <p:txBody>
          <a:bodyPr/>
          <a:lstStyle/>
          <a:p>
            <a:r>
              <a:rPr lang="it-IT" dirty="0"/>
              <a:t>THE RADIO (1903)</a:t>
            </a:r>
          </a:p>
        </p:txBody>
      </p:sp>
      <p:sp>
        <p:nvSpPr>
          <p:cNvPr id="3" name="Segnaposto contenuto 2">
            <a:extLst>
              <a:ext uri="{FF2B5EF4-FFF2-40B4-BE49-F238E27FC236}">
                <a16:creationId xmlns:a16="http://schemas.microsoft.com/office/drawing/2014/main" id="{4D3CBFAA-8B8B-4C4D-A96E-2C8C0279345B}"/>
              </a:ext>
            </a:extLst>
          </p:cNvPr>
          <p:cNvSpPr>
            <a:spLocks noGrp="1"/>
          </p:cNvSpPr>
          <p:nvPr>
            <p:ph idx="1"/>
          </p:nvPr>
        </p:nvSpPr>
        <p:spPr>
          <a:xfrm>
            <a:off x="604684" y="1460090"/>
            <a:ext cx="10749116" cy="4716873"/>
          </a:xfrm>
        </p:spPr>
        <p:txBody>
          <a:bodyPr>
            <a:normAutofit lnSpcReduction="10000"/>
          </a:bodyPr>
          <a:lstStyle/>
          <a:p>
            <a:r>
              <a:rPr lang="en-US" sz="2600" dirty="0"/>
              <a:t>In 1901, radiotelegraph service was established between five Hawaiian Islands. In 1903, a Marconi station located in Wellfleet, Massachusetts, carried an exchange between President Theodore Roosevelt and King Edward VII. In 1905, the naval battle of Port Arthur in the Russo-Japanese war was reported by wireless. And in 1906, the U.S. Weather Bureau experimented with radiotelegraphy to speed up notice of weather conditions.</a:t>
            </a:r>
          </a:p>
          <a:p>
            <a:r>
              <a:rPr lang="en-US" sz="2600" dirty="0"/>
              <a:t>The term "radio" can refer to either the electronic appliance that we listen with or to the content that plays from it. In any case, it all started with the discovery of radio waves—electromagnetic waves that have the capacity to transmit music, speech, pictures, and other data invisibly through the air. Many devices work by using electromagnetic waves, including radios, microwaves, cordless phones, remote controlled toys, televisions, and more</a:t>
            </a:r>
            <a:r>
              <a:rPr lang="en-US" dirty="0"/>
              <a:t>.</a:t>
            </a:r>
            <a:endParaRPr lang="it-IT" dirty="0"/>
          </a:p>
        </p:txBody>
      </p:sp>
    </p:spTree>
    <p:extLst>
      <p:ext uri="{BB962C8B-B14F-4D97-AF65-F5344CB8AC3E}">
        <p14:creationId xmlns:p14="http://schemas.microsoft.com/office/powerpoint/2010/main" val="4214343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19BECD-2309-4E36-A26F-79B9E879FA87}"/>
              </a:ext>
            </a:extLst>
          </p:cNvPr>
          <p:cNvSpPr>
            <a:spLocks noGrp="1"/>
          </p:cNvSpPr>
          <p:nvPr>
            <p:ph type="title"/>
          </p:nvPr>
        </p:nvSpPr>
        <p:spPr/>
        <p:txBody>
          <a:bodyPr/>
          <a:lstStyle/>
          <a:p>
            <a:r>
              <a:rPr lang="it-IT" dirty="0"/>
              <a:t>…… HISTORY </a:t>
            </a:r>
          </a:p>
        </p:txBody>
      </p:sp>
      <p:sp>
        <p:nvSpPr>
          <p:cNvPr id="3" name="Segnaposto contenuto 2">
            <a:extLst>
              <a:ext uri="{FF2B5EF4-FFF2-40B4-BE49-F238E27FC236}">
                <a16:creationId xmlns:a16="http://schemas.microsoft.com/office/drawing/2014/main" id="{107CA9ED-2F4F-4FDC-8C14-018FF5E9EEF7}"/>
              </a:ext>
            </a:extLst>
          </p:cNvPr>
          <p:cNvSpPr>
            <a:spLocks noGrp="1"/>
          </p:cNvSpPr>
          <p:nvPr>
            <p:ph idx="1"/>
          </p:nvPr>
        </p:nvSpPr>
        <p:spPr/>
        <p:txBody>
          <a:bodyPr>
            <a:normAutofit lnSpcReduction="10000"/>
          </a:bodyPr>
          <a:lstStyle/>
          <a:p>
            <a:r>
              <a:rPr lang="en-US" dirty="0"/>
              <a:t>During the First World War, (WWI) communication technology was changing very quickly. For the first time, much of the world was using electricity, and this new source of power was utilized for communication in the form of telegraphs, telephones, signal lamps, and radio. However, this new technology was not always the best way to communicate with the Marines on the front lines. Weather, terrain, and the enemy could break the electric lines that connected the Marines to their commanders. While instant communication was preferred, Marines often had to use proven methods of communication, many that were invented well before the Revolutionary War. Here we will explore the different types of communication</a:t>
            </a:r>
            <a:endParaRPr lang="it-IT" dirty="0"/>
          </a:p>
        </p:txBody>
      </p:sp>
    </p:spTree>
    <p:extLst>
      <p:ext uri="{BB962C8B-B14F-4D97-AF65-F5344CB8AC3E}">
        <p14:creationId xmlns:p14="http://schemas.microsoft.com/office/powerpoint/2010/main" val="3454749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F92757-9BCE-4788-8610-84B118140F3F}"/>
              </a:ext>
            </a:extLst>
          </p:cNvPr>
          <p:cNvSpPr>
            <a:spLocks noGrp="1"/>
          </p:cNvSpPr>
          <p:nvPr>
            <p:ph type="title"/>
          </p:nvPr>
        </p:nvSpPr>
        <p:spPr>
          <a:xfrm>
            <a:off x="838200" y="0"/>
            <a:ext cx="10515600" cy="1325563"/>
          </a:xfrm>
        </p:spPr>
        <p:txBody>
          <a:bodyPr/>
          <a:lstStyle/>
          <a:p>
            <a:r>
              <a:rPr lang="it-IT" dirty="0"/>
              <a:t>…HISTORY </a:t>
            </a:r>
          </a:p>
        </p:txBody>
      </p:sp>
      <p:sp>
        <p:nvSpPr>
          <p:cNvPr id="3" name="Segnaposto contenuto 2">
            <a:extLst>
              <a:ext uri="{FF2B5EF4-FFF2-40B4-BE49-F238E27FC236}">
                <a16:creationId xmlns:a16="http://schemas.microsoft.com/office/drawing/2014/main" id="{618CB975-B56D-41ED-9759-C4AC1ECC84B6}"/>
              </a:ext>
            </a:extLst>
          </p:cNvPr>
          <p:cNvSpPr>
            <a:spLocks noGrp="1"/>
          </p:cNvSpPr>
          <p:nvPr>
            <p:ph idx="1"/>
          </p:nvPr>
        </p:nvSpPr>
        <p:spPr>
          <a:xfrm>
            <a:off x="838200" y="1165124"/>
            <a:ext cx="10975258" cy="5011840"/>
          </a:xfrm>
        </p:spPr>
        <p:txBody>
          <a:bodyPr>
            <a:normAutofit fontScale="55000" lnSpcReduction="20000"/>
          </a:bodyPr>
          <a:lstStyle/>
          <a:p>
            <a:r>
              <a:rPr lang="it-IT" sz="3600" dirty="0"/>
              <a:t>Radio Londra rappresentò durante la Seconda Guerra Mondiale l’unica vera “voce libera” in grado di dare notizie abbastanza obiettive alle popolazioni vittime dell’occupazione nazista o come nel caso dell’Italia oppresse da un regime dittatoriale prossimo al capolinea. Ascoltare Radio Londra era un reato a tutti gli effetti, in Italia comportava due mesi d’arresto e mille lire di multa (per il periodo una somma altissima) oltre alla confisca dell’apparecchio radio se di proprietà dell’ascoltatore. Le trasmissioni iniziavano la sera attorno alle 21 con la celebre frase: “Parla Londra”, i tanti che sfidavano la legge avevano cura di tenere il volume al minimo, per evitare che un eventuale delatore dall’orecchio lungo avvertisse le autorità. Migliaia d’ italiani si ritrovavano la sera in attesa dei quattro colpi di timpano che annunciavano l’inizio dei programmi, l’attacco della Quinta sinfonia di Beethoven che in realtà indicava la lettera V di </a:t>
            </a:r>
            <a:r>
              <a:rPr lang="it-IT" sz="3600" dirty="0" err="1"/>
              <a:t>Victory</a:t>
            </a:r>
            <a:r>
              <a:rPr lang="it-IT" sz="3600" dirty="0"/>
              <a:t> (Vittoria) in alfabeto Morse.</a:t>
            </a:r>
            <a:br>
              <a:rPr lang="it-IT" sz="3600" dirty="0"/>
            </a:br>
            <a:br>
              <a:rPr lang="it-IT" sz="3600" dirty="0"/>
            </a:br>
            <a:r>
              <a:rPr lang="it-IT" sz="3600" dirty="0"/>
              <a:t>Anche il regime prestava ascolto e faceva di tutto per disturbare il segnale dell’emittente d’oltre Manica. Radio Londra in realtà nacque molto prima dell’inizio della guerra come una costola della BBC, l’emittente britannica sorta nel 1922 prima come Ente privato poi pubblico. Il 14 novembre 1922 iniziarono i primi programmi con un organico ridotto all’osso: 31 persone, portiere compreso. Le ore di trasmissione erano 4 ore e 30 nella sola lingua inglese, con un audience di circa 50 mila ascoltatori ovviamente tutti anglofoni. Allo scoppio della guerra la situazione cambiò drasticamente, già nel 1938 su precisa richiesta del governo, Radio Londra iniziò a trasmettere programmi in altre lingue. Nel 1943 contava ormai 10 mila addetti con 33 ore di trasmissione giornaliere destinate al territorio nazionale e ben 102 ore quotidiane in inglese e altre 45 lingue per circa 13 milioni di ascoltatori.</a:t>
            </a:r>
            <a:br>
              <a:rPr lang="it-IT" sz="3200" dirty="0"/>
            </a:br>
            <a:br>
              <a:rPr lang="it-IT" dirty="0"/>
            </a:br>
            <a:endParaRPr lang="it-IT" dirty="0"/>
          </a:p>
        </p:txBody>
      </p:sp>
    </p:spTree>
    <p:extLst>
      <p:ext uri="{BB962C8B-B14F-4D97-AF65-F5344CB8AC3E}">
        <p14:creationId xmlns:p14="http://schemas.microsoft.com/office/powerpoint/2010/main" val="2414742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050683C-4176-4353-9D2F-397CA6677051}"/>
              </a:ext>
            </a:extLst>
          </p:cNvPr>
          <p:cNvSpPr/>
          <p:nvPr/>
        </p:nvSpPr>
        <p:spPr>
          <a:xfrm>
            <a:off x="728663" y="1677710"/>
            <a:ext cx="11244262" cy="3970318"/>
          </a:xfrm>
          <a:prstGeom prst="rect">
            <a:avLst/>
          </a:prstGeom>
        </p:spPr>
        <p:txBody>
          <a:bodyPr wrap="square">
            <a:spAutoFit/>
          </a:bodyPr>
          <a:lstStyle/>
          <a:p>
            <a:r>
              <a:rPr lang="it-IT" dirty="0"/>
              <a:t>Nel 1944 Radio Londra era in grado di raggiungere un’ampia fetta di territorio estero suddiviso in 7 grandi aree: il Servizio del Pacifico, quello dell’Africa, l’America del nord e dell’America Latina in lingua spagnola, oltre all’area mediorientale, l’estremo oriente e l’area destinata a Malta e Cipro. Una macchina imponente che teneva occupate migliaia di persone al giorno 24 ore su 24, con l’intento di fornire notizie reali che andassero oltre la propaganda offerta dai regimi nazifascisti e allo stesso tempo di conquistare la fiducia degli ascoltatori, scelta rivelatasi man mano vincente. Va da se’ che la BBC assieme alla sorella Radio Londra divenne il principale obiettivo dei nazisti nel momento in cui questi ultimi occuparono buona parte dell’Europa e la Gran Bretagna si propose come l’unico baluardo in grado di fermare l’invasione totale.</a:t>
            </a:r>
            <a:br>
              <a:rPr lang="it-IT" dirty="0"/>
            </a:br>
            <a:br>
              <a:rPr lang="it-IT" dirty="0"/>
            </a:br>
            <a:r>
              <a:rPr lang="it-IT" dirty="0"/>
              <a:t>Nel 1940 una bomba colpì la Broadcasting House sede della BBC a Londra proprio alle 21 durante la messa in onda di Radio Londra, gli ascoltatori percepirono a malapena in sottofondo un tonfo sordo mentre l’annunciatore di turno dopo un momento di comprensibile apprensione riprese a leggere impassibile le notizie. Fondamentale fu il ruolo di Radio Londra nel comunicare messaggi in codice alla resistenza attiva nei paesi occupati. Radio Londra cesso le trasmissioni alla fine della guerra, mentre la BBC offrì fino al 1981 nella fascia serale trasmissioni in italiano</a:t>
            </a:r>
          </a:p>
        </p:txBody>
      </p:sp>
    </p:spTree>
    <p:extLst>
      <p:ext uri="{BB962C8B-B14F-4D97-AF65-F5344CB8AC3E}">
        <p14:creationId xmlns:p14="http://schemas.microsoft.com/office/powerpoint/2010/main" val="4087655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33CA6C-52BF-4734-BDE2-FDBC1CABFFAC}"/>
              </a:ext>
            </a:extLst>
          </p:cNvPr>
          <p:cNvSpPr>
            <a:spLocks noGrp="1"/>
          </p:cNvSpPr>
          <p:nvPr>
            <p:ph type="title"/>
          </p:nvPr>
        </p:nvSpPr>
        <p:spPr/>
        <p:txBody>
          <a:bodyPr/>
          <a:lstStyle/>
          <a:p>
            <a:r>
              <a:rPr lang="it-IT" dirty="0"/>
              <a:t>MODEL T FORD </a:t>
            </a:r>
          </a:p>
        </p:txBody>
      </p:sp>
      <p:sp>
        <p:nvSpPr>
          <p:cNvPr id="3" name="Segnaposto contenuto 2">
            <a:extLst>
              <a:ext uri="{FF2B5EF4-FFF2-40B4-BE49-F238E27FC236}">
                <a16:creationId xmlns:a16="http://schemas.microsoft.com/office/drawing/2014/main" id="{EB410D64-B666-4569-B6F2-8FA37C5B7A6F}"/>
              </a:ext>
            </a:extLst>
          </p:cNvPr>
          <p:cNvSpPr>
            <a:spLocks noGrp="1"/>
          </p:cNvSpPr>
          <p:nvPr>
            <p:ph idx="1"/>
          </p:nvPr>
        </p:nvSpPr>
        <p:spPr/>
        <p:txBody>
          <a:bodyPr>
            <a:normAutofit fontScale="55000" lnSpcReduction="20000"/>
          </a:bodyPr>
          <a:lstStyle/>
          <a:p>
            <a:r>
              <a:rPr lang="en-US" sz="3200" baseline="300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t>
            </a:r>
            <a:r>
              <a:rPr lang="en-US" sz="3200" dirty="0"/>
              <a:t> The Model T was introduced to the world in 1908. Henry Ford wanted the Model T to be affordable, simple to operate, and durable. The vehicle was one of the first mass production vehicles, allowing Ford to achieve his aim of manufacturing the universal car. The Model T was manufactured on the Ford Motor Company’s moving assembly line at Ford’s revolutionary Highland Park Plant. Due to the mass production of the vehicle, Ford Motor Company could sell the vehicle for between $260 and $850 as Henry Ford passed production savings on to his customers.</a:t>
            </a:r>
            <a:br>
              <a:rPr lang="en-US" sz="3200" dirty="0"/>
            </a:br>
            <a:r>
              <a:rPr lang="en-US" sz="3200" dirty="0"/>
              <a:t>The Model T was first tested by Henry Ford himself who took the vehicle on a hunting trip to Wisconsin and northern Michigan. The Model T became famous for the stunts it could perform including climbing the stairs of the Tennessee State Capitol and reaching the top of Pikes Peak. After the test of his own product, the vehicle was shipped to its first customer on October 1, 1908.</a:t>
            </a:r>
            <a:br>
              <a:rPr lang="en-US" sz="3200" dirty="0"/>
            </a:br>
            <a:br>
              <a:rPr lang="en-US" sz="3200" dirty="0"/>
            </a:br>
            <a:r>
              <a:rPr lang="en-US" sz="3200" dirty="0"/>
              <a:t>The revolutionary vehicle saw the placement of the steering wheel on the left side, allowing passengers easy access to and from the cars. The vehicle was also the first to have its engine block and the crankcase cast as a single unit, the first to have a removable cylinder head for easy access, and the first to make such extensive use of the lightweight but strong alloy known as vanadium steel. The Model T’s agile transmission made shifting gears easy for everyone. These improvements and innovations allowed the world to move towards a more urban way of life. The early Model T came with a tool kit, packed the gas tank under the front passenger seat, provided a windshield as an option (before it was standardized), and had to be cranked to get it going.</a:t>
            </a:r>
            <a:endParaRPr lang="en-US" sz="3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87344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44F846-79A1-4F89-BD5D-97ACC395B1EF}"/>
              </a:ext>
            </a:extLst>
          </p:cNvPr>
          <p:cNvSpPr>
            <a:spLocks noGrp="1"/>
          </p:cNvSpPr>
          <p:nvPr>
            <p:ph type="title"/>
          </p:nvPr>
        </p:nvSpPr>
        <p:spPr/>
        <p:txBody>
          <a:bodyPr/>
          <a:lstStyle/>
          <a:p>
            <a:r>
              <a:rPr lang="it-IT" dirty="0"/>
              <a:t>…HISTORY </a:t>
            </a:r>
          </a:p>
        </p:txBody>
      </p:sp>
      <p:sp>
        <p:nvSpPr>
          <p:cNvPr id="3" name="Segnaposto contenuto 2">
            <a:extLst>
              <a:ext uri="{FF2B5EF4-FFF2-40B4-BE49-F238E27FC236}">
                <a16:creationId xmlns:a16="http://schemas.microsoft.com/office/drawing/2014/main" id="{D827EE74-72C0-4FCC-9664-50F66253C03C}"/>
              </a:ext>
            </a:extLst>
          </p:cNvPr>
          <p:cNvSpPr>
            <a:spLocks noGrp="1"/>
          </p:cNvSpPr>
          <p:nvPr>
            <p:ph idx="1"/>
          </p:nvPr>
        </p:nvSpPr>
        <p:spPr/>
        <p:txBody>
          <a:bodyPr>
            <a:normAutofit fontScale="85000" lnSpcReduction="20000"/>
          </a:bodyPr>
          <a:lstStyle/>
          <a:p>
            <a:r>
              <a:rPr lang="en-US" b="1" dirty="0"/>
              <a:t>Fordism</a:t>
            </a:r>
            <a:r>
              <a:rPr lang="en-US" dirty="0"/>
              <a:t>, a specific stage of economic development in the 20th century. Fordism is a term widely used to describe (1) the system of </a:t>
            </a:r>
            <a:r>
              <a:rPr lang="en-US" u="sng" dirty="0">
                <a:hlinkClick r:id="rId2"/>
              </a:rPr>
              <a:t>mass production</a:t>
            </a:r>
            <a:r>
              <a:rPr lang="en-US" dirty="0"/>
              <a:t> that was pioneered in the early 20th century by the </a:t>
            </a:r>
            <a:r>
              <a:rPr lang="en-US" u="sng" dirty="0">
                <a:hlinkClick r:id="rId3"/>
              </a:rPr>
              <a:t>Ford Motor Company</a:t>
            </a:r>
            <a:r>
              <a:rPr lang="en-US" dirty="0"/>
              <a:t> or (2) the typical postwar mode of </a:t>
            </a:r>
            <a:r>
              <a:rPr lang="en-US" u="sng" dirty="0">
                <a:hlinkClick r:id="rId4"/>
              </a:rPr>
              <a:t>economic growth</a:t>
            </a:r>
            <a:r>
              <a:rPr lang="en-US" dirty="0"/>
              <a:t> and its associated political and social order in advanced </a:t>
            </a:r>
            <a:r>
              <a:rPr lang="en-US" u="sng" dirty="0">
                <a:hlinkClick r:id="rId5"/>
              </a:rPr>
              <a:t>capitalism</a:t>
            </a:r>
            <a:r>
              <a:rPr lang="en-US" dirty="0"/>
              <a:t>.</a:t>
            </a:r>
            <a:r>
              <a:rPr lang="en-US" u="sng" dirty="0">
                <a:hlinkClick r:id="rId6"/>
              </a:rPr>
              <a:t> Henry Ford</a:t>
            </a:r>
            <a:r>
              <a:rPr lang="en-US" dirty="0"/>
              <a:t> helped popularize the first meaning in the 1920s, and Fordism came to signify </a:t>
            </a:r>
            <a:r>
              <a:rPr lang="en-US" u="sng" dirty="0">
                <a:hlinkClick r:id="rId7"/>
              </a:rPr>
              <a:t>modernity</a:t>
            </a:r>
            <a:r>
              <a:rPr lang="en-US" dirty="0"/>
              <a:t> in general. For example, writing in prison in the interwar period, the Italian communist </a:t>
            </a:r>
            <a:r>
              <a:rPr lang="en-US" u="sng" dirty="0">
                <a:hlinkClick r:id="rId8"/>
              </a:rPr>
              <a:t>Antonio Gramsci</a:t>
            </a:r>
            <a:r>
              <a:rPr lang="en-US" dirty="0"/>
              <a:t> discussed the economic, political, and social obstacles to the transfer of Americanism and Fordism to continental Europe and highlighted its potential transformative power when controlled by workers rather than </a:t>
            </a:r>
            <a:r>
              <a:rPr lang="en-US" dirty="0">
                <a:hlinkClick r:id="rId9"/>
              </a:rPr>
              <a:t>conservative</a:t>
            </a:r>
            <a:r>
              <a:rPr lang="en-US" dirty="0"/>
              <a:t> forces. Gramsci’s comments inspired research on postwar Fordism and its crisis.</a:t>
            </a:r>
          </a:p>
          <a:p>
            <a:r>
              <a:rPr lang="en-US" dirty="0"/>
              <a:t>In its second meaning, Fordism has been analyzed along four dimensions. First, as an industrial </a:t>
            </a:r>
            <a:r>
              <a:rPr lang="en-US" dirty="0">
                <a:hlinkClick r:id="rId10"/>
              </a:rPr>
              <a:t>paradigm</a:t>
            </a:r>
            <a:r>
              <a:rPr lang="en-US" dirty="0"/>
              <a:t>, it involves mass production of standardized goods on a moving </a:t>
            </a:r>
            <a:r>
              <a:rPr lang="en-US" u="sng" dirty="0">
                <a:hlinkClick r:id="rId11"/>
              </a:rPr>
              <a:t>assembly line</a:t>
            </a:r>
            <a:r>
              <a:rPr lang="en-US" dirty="0"/>
              <a:t> using dedicated machinery and semiskilled </a:t>
            </a:r>
            <a:r>
              <a:rPr lang="en-US" dirty="0" err="1"/>
              <a:t>labour</a:t>
            </a:r>
            <a:r>
              <a:rPr lang="en-US" dirty="0"/>
              <a:t>. Second, as a national accumulation (or growth) regime, it involves a virtuous cycle of mass production and mass </a:t>
            </a:r>
            <a:r>
              <a:rPr lang="en-US" dirty="0">
                <a:hlinkClick r:id="rId12"/>
              </a:rPr>
              <a:t>consumption</a:t>
            </a:r>
            <a:r>
              <a:rPr lang="en-US" dirty="0"/>
              <a:t>.</a:t>
            </a:r>
          </a:p>
          <a:p>
            <a:endParaRPr lang="it-IT" dirty="0"/>
          </a:p>
        </p:txBody>
      </p:sp>
    </p:spTree>
    <p:extLst>
      <p:ext uri="{BB962C8B-B14F-4D97-AF65-F5344CB8AC3E}">
        <p14:creationId xmlns:p14="http://schemas.microsoft.com/office/powerpoint/2010/main" val="2705972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CB119D-785A-4CF2-B8B5-28D4EEBF3F61}"/>
              </a:ext>
            </a:extLst>
          </p:cNvPr>
          <p:cNvSpPr>
            <a:spLocks noGrp="1"/>
          </p:cNvSpPr>
          <p:nvPr>
            <p:ph type="title"/>
          </p:nvPr>
        </p:nvSpPr>
        <p:spPr/>
        <p:txBody>
          <a:bodyPr/>
          <a:lstStyle/>
          <a:p>
            <a:r>
              <a:rPr lang="it-IT" dirty="0"/>
              <a:t>…HISTORY </a:t>
            </a:r>
          </a:p>
        </p:txBody>
      </p:sp>
      <p:sp>
        <p:nvSpPr>
          <p:cNvPr id="3" name="Segnaposto contenuto 2">
            <a:extLst>
              <a:ext uri="{FF2B5EF4-FFF2-40B4-BE49-F238E27FC236}">
                <a16:creationId xmlns:a16="http://schemas.microsoft.com/office/drawing/2014/main" id="{48D04677-1B08-4916-96F6-AC53176AD19A}"/>
              </a:ext>
            </a:extLst>
          </p:cNvPr>
          <p:cNvSpPr>
            <a:spLocks noGrp="1"/>
          </p:cNvSpPr>
          <p:nvPr>
            <p:ph idx="1"/>
          </p:nvPr>
        </p:nvSpPr>
        <p:spPr/>
        <p:txBody>
          <a:bodyPr>
            <a:normAutofit fontScale="85000" lnSpcReduction="10000"/>
          </a:bodyPr>
          <a:lstStyle/>
          <a:p>
            <a:r>
              <a:rPr lang="it-IT" dirty="0"/>
              <a:t>MASS SOCIETY: </a:t>
            </a:r>
            <a:r>
              <a:rPr lang="en-US" b="1" dirty="0"/>
              <a:t>mass society</a:t>
            </a:r>
            <a:r>
              <a:rPr lang="en-US" dirty="0"/>
              <a:t>, concept used to characterize modern society as homogenized but also disaggregated, because it is composed of atomized individuals. The term is often used pejoratively to denote a modern condition in which traditional forms of </a:t>
            </a:r>
            <a:r>
              <a:rPr lang="en-US" u="sng" dirty="0">
                <a:hlinkClick r:id="rId2"/>
              </a:rPr>
              <a:t>human</a:t>
            </a:r>
            <a:r>
              <a:rPr lang="en-US" dirty="0"/>
              <a:t> association have broken down and been replaced by conformist or even </a:t>
            </a:r>
            <a:r>
              <a:rPr lang="en-US" u="sng" dirty="0">
                <a:hlinkClick r:id="rId3"/>
              </a:rPr>
              <a:t>totalitarian</a:t>
            </a:r>
            <a:r>
              <a:rPr lang="en-US" dirty="0"/>
              <a:t> forms of </a:t>
            </a:r>
            <a:r>
              <a:rPr lang="en-US" u="sng" dirty="0">
                <a:hlinkClick r:id="rId4"/>
              </a:rPr>
              <a:t>collective </a:t>
            </a:r>
            <a:r>
              <a:rPr lang="en-US" u="sng" dirty="0" err="1">
                <a:hlinkClick r:id="rId4"/>
              </a:rPr>
              <a:t>behaviour</a:t>
            </a:r>
            <a:r>
              <a:rPr lang="en-US" dirty="0"/>
              <a:t>. Similar themes emerged from the popularization of mass society theory in the mid-20th century. After </a:t>
            </a:r>
            <a:r>
              <a:rPr lang="en-US" u="sng" dirty="0">
                <a:hlinkClick r:id="rId5"/>
              </a:rPr>
              <a:t>World War II</a:t>
            </a:r>
            <a:r>
              <a:rPr lang="en-US" dirty="0"/>
              <a:t>, social scientists and philosophers such as William </a:t>
            </a:r>
            <a:r>
              <a:rPr lang="en-US" dirty="0" err="1"/>
              <a:t>Kornhauser</a:t>
            </a:r>
            <a:r>
              <a:rPr lang="en-US" dirty="0"/>
              <a:t> and </a:t>
            </a:r>
            <a:r>
              <a:rPr lang="en-US" u="sng" dirty="0">
                <a:hlinkClick r:id="rId6"/>
              </a:rPr>
              <a:t>Erich Fromm</a:t>
            </a:r>
            <a:r>
              <a:rPr lang="en-US" dirty="0"/>
              <a:t> turned to the concept of mass society in an effort to explain the conditions that made possible the transformation of the democratic </a:t>
            </a:r>
            <a:r>
              <a:rPr lang="en-US" u="sng" dirty="0">
                <a:hlinkClick r:id="rId7"/>
              </a:rPr>
              <a:t>Weimar Republic</a:t>
            </a:r>
            <a:r>
              <a:rPr lang="en-US" dirty="0"/>
              <a:t> into the totalitarian </a:t>
            </a:r>
            <a:r>
              <a:rPr lang="en-US" u="sng" dirty="0">
                <a:hlinkClick r:id="rId8"/>
              </a:rPr>
              <a:t>Third Reich</a:t>
            </a:r>
            <a:r>
              <a:rPr lang="en-US" dirty="0"/>
              <a:t>. Others, such as the American sociologists Robert Nisbet and </a:t>
            </a:r>
            <a:r>
              <a:rPr lang="en-US" u="sng" dirty="0">
                <a:hlinkClick r:id="rId9"/>
              </a:rPr>
              <a:t>C. Wright Mills</a:t>
            </a:r>
            <a:r>
              <a:rPr lang="en-US" dirty="0"/>
              <a:t>, sought to diagnose the </a:t>
            </a:r>
            <a:r>
              <a:rPr lang="en-US" dirty="0">
                <a:hlinkClick r:id="rId10"/>
              </a:rPr>
              <a:t>apathy</a:t>
            </a:r>
            <a:r>
              <a:rPr lang="en-US" dirty="0"/>
              <a:t>, alienation, and general </a:t>
            </a:r>
            <a:r>
              <a:rPr lang="en-US" dirty="0">
                <a:hlinkClick r:id="rId11"/>
              </a:rPr>
              <a:t>malaise</a:t>
            </a:r>
            <a:r>
              <a:rPr lang="en-US" dirty="0"/>
              <a:t> they thought were afflicting modern societies. </a:t>
            </a:r>
          </a:p>
          <a:p>
            <a:r>
              <a:rPr lang="it-IT" dirty="0"/>
              <a:t>NAZISM, FASCISM </a:t>
            </a:r>
          </a:p>
        </p:txBody>
      </p:sp>
    </p:spTree>
    <p:extLst>
      <p:ext uri="{BB962C8B-B14F-4D97-AF65-F5344CB8AC3E}">
        <p14:creationId xmlns:p14="http://schemas.microsoft.com/office/powerpoint/2010/main" val="315170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9F7813-ED07-4EB8-B050-6C21AF38443B}"/>
              </a:ext>
            </a:extLst>
          </p:cNvPr>
          <p:cNvSpPr>
            <a:spLocks noGrp="1"/>
          </p:cNvSpPr>
          <p:nvPr>
            <p:ph type="title"/>
          </p:nvPr>
        </p:nvSpPr>
        <p:spPr/>
        <p:txBody>
          <a:bodyPr/>
          <a:lstStyle/>
          <a:p>
            <a:r>
              <a:rPr lang="it-IT" dirty="0"/>
              <a:t>FIRST AIRPLANE (1903)</a:t>
            </a:r>
          </a:p>
        </p:txBody>
      </p:sp>
      <p:sp>
        <p:nvSpPr>
          <p:cNvPr id="3" name="Segnaposto contenuto 2">
            <a:extLst>
              <a:ext uri="{FF2B5EF4-FFF2-40B4-BE49-F238E27FC236}">
                <a16:creationId xmlns:a16="http://schemas.microsoft.com/office/drawing/2014/main" id="{0A8154BC-2CDF-4BF2-9C6F-2B32DEE0EB11}"/>
              </a:ext>
            </a:extLst>
          </p:cNvPr>
          <p:cNvSpPr>
            <a:spLocks noGrp="1"/>
          </p:cNvSpPr>
          <p:nvPr>
            <p:ph idx="1"/>
          </p:nvPr>
        </p:nvSpPr>
        <p:spPr/>
        <p:txBody>
          <a:bodyPr>
            <a:normAutofit fontScale="85000" lnSpcReduction="10000"/>
          </a:bodyPr>
          <a:lstStyle/>
          <a:p>
            <a:r>
              <a:rPr lang="en-US" dirty="0"/>
              <a:t>The Wright brothers inaugurated the aerial age with the world's first successful flights of a powered heavier-than-air flying machine. The Wright Flyer was the product of a sophisticated four-year program of research and development conducted by Wilbur and Orville Wright beginning in 1899. After building and testing three full-sized gliders, the Wrights' first powered airplane flew at Kitty Hawk, North Carolina, on December 17, 1903, making a 12-second flight, traveling 36 m (120 ft), with Orville piloting. The best flight of the day, with Wilbur at the controls, covered 255.6 m (852 ft) in 59 seconds.</a:t>
            </a:r>
          </a:p>
          <a:p>
            <a:r>
              <a:rPr lang="en-US" dirty="0"/>
              <a:t>The Wrights pioneered many of the basic tenets and techniques of modern aeronautical engineering, such as the use of a wind tunnel and flight testing as design tools. Their seminal accomplishment encompassed not only the breakthrough first flight of an airplane, but also the equally important achievement of establishing the foundation of aeronautical engineering.</a:t>
            </a:r>
          </a:p>
          <a:p>
            <a:endParaRPr lang="it-IT" dirty="0"/>
          </a:p>
        </p:txBody>
      </p:sp>
    </p:spTree>
    <p:extLst>
      <p:ext uri="{BB962C8B-B14F-4D97-AF65-F5344CB8AC3E}">
        <p14:creationId xmlns:p14="http://schemas.microsoft.com/office/powerpoint/2010/main" val="412603616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1224</Words>
  <Application>Microsoft Office PowerPoint</Application>
  <PresentationFormat>Widescreen</PresentationFormat>
  <Paragraphs>46</Paragraphs>
  <Slides>15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15</vt:i4>
      </vt:variant>
    </vt:vector>
  </HeadingPairs>
  <TitlesOfParts>
    <vt:vector size="21" baseType="lpstr">
      <vt:lpstr>Arial</vt:lpstr>
      <vt:lpstr>Calibri</vt:lpstr>
      <vt:lpstr>Calibri Light</vt:lpstr>
      <vt:lpstr>Times New Roman</vt:lpstr>
      <vt:lpstr>var(--ff-accent)</vt:lpstr>
      <vt:lpstr>Tema di Office</vt:lpstr>
      <vt:lpstr>Presentazione standard di PowerPoint</vt:lpstr>
      <vt:lpstr>THE RADIO (1903)</vt:lpstr>
      <vt:lpstr>…… HISTORY </vt:lpstr>
      <vt:lpstr>…HISTORY </vt:lpstr>
      <vt:lpstr>Presentazione standard di PowerPoint</vt:lpstr>
      <vt:lpstr>MODEL T FORD </vt:lpstr>
      <vt:lpstr>…HISTORY </vt:lpstr>
      <vt:lpstr>…HISTORY </vt:lpstr>
      <vt:lpstr>FIRST AIRPLANE (1903)</vt:lpstr>
      <vt:lpstr>Presentazione standard di PowerPoint</vt:lpstr>
      <vt:lpstr>Presentazione standard di PowerPoint</vt:lpstr>
      <vt:lpstr>RADAR (1935)</vt:lpstr>
      <vt:lpstr>Presentazione standard di PowerPoint</vt:lpstr>
      <vt:lpstr>JET ENGINE (1940)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4</cp:revision>
  <dcterms:created xsi:type="dcterms:W3CDTF">2023-02-22T16:16:24Z</dcterms:created>
  <dcterms:modified xsi:type="dcterms:W3CDTF">2023-02-22T18:03:37Z</dcterms:modified>
</cp:coreProperties>
</file>